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0"/>
  </p:notesMasterIdLst>
  <p:sldIdLst>
    <p:sldId id="256" r:id="rId2"/>
    <p:sldId id="262" r:id="rId3"/>
    <p:sldId id="293" r:id="rId4"/>
    <p:sldId id="267" r:id="rId5"/>
    <p:sldId id="271" r:id="rId6"/>
    <p:sldId id="294" r:id="rId7"/>
    <p:sldId id="273" r:id="rId8"/>
    <p:sldId id="274" r:id="rId9"/>
    <p:sldId id="277" r:id="rId10"/>
    <p:sldId id="300" r:id="rId11"/>
    <p:sldId id="301" r:id="rId12"/>
    <p:sldId id="302" r:id="rId13"/>
    <p:sldId id="279" r:id="rId14"/>
    <p:sldId id="303" r:id="rId15"/>
    <p:sldId id="298" r:id="rId16"/>
    <p:sldId id="295" r:id="rId17"/>
    <p:sldId id="281" r:id="rId18"/>
    <p:sldId id="312" r:id="rId19"/>
    <p:sldId id="311" r:id="rId20"/>
    <p:sldId id="305" r:id="rId21"/>
    <p:sldId id="313" r:id="rId22"/>
    <p:sldId id="306" r:id="rId23"/>
    <p:sldId id="314" r:id="rId24"/>
    <p:sldId id="307" r:id="rId25"/>
    <p:sldId id="308" r:id="rId26"/>
    <p:sldId id="309" r:id="rId27"/>
    <p:sldId id="310" r:id="rId28"/>
    <p:sldId id="282" r:id="rId29"/>
    <p:sldId id="296" r:id="rId30"/>
    <p:sldId id="316" r:id="rId31"/>
    <p:sldId id="299" r:id="rId32"/>
    <p:sldId id="291" r:id="rId33"/>
    <p:sldId id="297" r:id="rId34"/>
    <p:sldId id="289" r:id="rId35"/>
    <p:sldId id="290" r:id="rId36"/>
    <p:sldId id="315" r:id="rId37"/>
    <p:sldId id="292" r:id="rId38"/>
    <p:sldId id="318" r:id="rId39"/>
  </p:sldIdLst>
  <p:sldSz cx="18288000" cy="10287000"/>
  <p:notesSz cx="6858000" cy="9144000"/>
  <p:embeddedFontLst>
    <p:embeddedFont>
      <p:font typeface="Garet" panose="020B0604020202020204" charset="0"/>
      <p:regular r:id="rId41"/>
    </p:embeddedFont>
    <p:embeddedFont>
      <p:font typeface="Garet Bold" panose="020B0604020202020204" charset="0"/>
      <p:regular r:id="rId42"/>
    </p:embeddedFont>
    <p:embeddedFont>
      <p:font typeface="Lazydog" panose="020B0604020202020204" charset="0"/>
      <p:regular r:id="rId43"/>
    </p:embeddedFont>
    <p:embeddedFont>
      <p:font typeface="Open Sans Light" panose="020B0306030504020204" pitchFamily="34" charset="0"/>
      <p:regular r:id="rId44"/>
      <p:italic r:id="rId45"/>
    </p:embeddedFont>
    <p:embeddedFont>
      <p:font typeface="Roboto" panose="02000000000000000000" pitchFamily="2" charset="0"/>
      <p:regular r:id="rId46"/>
      <p:bold r:id="rId47"/>
      <p:italic r:id="rId48"/>
      <p:boldItalic r:id="rId49"/>
    </p:embeddedFont>
    <p:embeddedFont>
      <p:font typeface="Roboto Bold" panose="02000000000000000000" charset="0"/>
      <p:regular r:id="rId5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B9D0"/>
    <a:srgbClr val="FFBDD3"/>
    <a:srgbClr val="FF97BA"/>
    <a:srgbClr val="FF6699"/>
    <a:srgbClr val="FFEBD3"/>
    <a:srgbClr val="CECECC"/>
    <a:srgbClr val="FF82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4" d="100"/>
          <a:sy n="54" d="100"/>
        </p:scale>
        <p:origin x="754" y="8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2.fntdata"/><Relationship Id="rId47" Type="http://schemas.openxmlformats.org/officeDocument/2006/relationships/font" Target="fonts/font7.fntdata"/><Relationship Id="rId50" Type="http://schemas.openxmlformats.org/officeDocument/2006/relationships/font" Target="fonts/font10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font" Target="fonts/font5.fntdata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4.fntdata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3.fntdata"/><Relationship Id="rId48" Type="http://schemas.openxmlformats.org/officeDocument/2006/relationships/font" Target="fonts/font8.fntdata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6.fntdata"/><Relationship Id="rId20" Type="http://schemas.openxmlformats.org/officeDocument/2006/relationships/slide" Target="slides/slide19.xml"/><Relationship Id="rId41" Type="http://schemas.openxmlformats.org/officeDocument/2006/relationships/font" Target="fonts/font1.fntdata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MY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B1C131-C45F-42B4-B470-F07B22D71E72}" type="datetimeFigureOut">
              <a:rPr lang="en-MY" smtClean="0"/>
              <a:t>1/2/2024</a:t>
            </a:fld>
            <a:endParaRPr lang="en-MY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MY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M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24E1C3-3002-4199-B404-10516D365DE9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3178917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24E1C3-3002-4199-B404-10516D365DE9}" type="slidenum">
              <a:rPr lang="en-MY" smtClean="0"/>
              <a:t>1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41027570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24E1C3-3002-4199-B404-10516D365DE9}" type="slidenum">
              <a:rPr lang="en-MY" smtClean="0"/>
              <a:t>37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6362799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24E1C3-3002-4199-B404-10516D365DE9}" type="slidenum">
              <a:rPr lang="en-MY" smtClean="0"/>
              <a:t>38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3727941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7" Type="http://schemas.openxmlformats.org/officeDocument/2006/relationships/image" Target="../media/image41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8.svg"/><Relationship Id="rId7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Relationship Id="rId9" Type="http://schemas.openxmlformats.org/officeDocument/2006/relationships/image" Target="../media/image2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35.svg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35.svg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7" Type="http://schemas.openxmlformats.org/officeDocument/2006/relationships/image" Target="../media/image45.jp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35.svg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2.svg"/><Relationship Id="rId3" Type="http://schemas.openxmlformats.org/officeDocument/2006/relationships/image" Target="../media/image8.svg"/><Relationship Id="rId7" Type="http://schemas.openxmlformats.org/officeDocument/2006/relationships/image" Target="../media/image12.svg"/><Relationship Id="rId12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16.svg"/><Relationship Id="rId5" Type="http://schemas.openxmlformats.org/officeDocument/2006/relationships/image" Target="../media/image10.sv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35.svg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35.svg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35.svg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35.svg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35.svg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35.svg"/><Relationship Id="rId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35.svg"/><Relationship Id="rId4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35.svg"/><Relationship Id="rId4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3.svg"/><Relationship Id="rId18" Type="http://schemas.openxmlformats.org/officeDocument/2006/relationships/image" Target="../media/image58.png"/><Relationship Id="rId3" Type="http://schemas.openxmlformats.org/officeDocument/2006/relationships/image" Target="../media/image43.svg"/><Relationship Id="rId21" Type="http://schemas.openxmlformats.org/officeDocument/2006/relationships/image" Target="../media/image38.svg"/><Relationship Id="rId7" Type="http://schemas.openxmlformats.org/officeDocument/2006/relationships/image" Target="../media/image47.svg"/><Relationship Id="rId12" Type="http://schemas.openxmlformats.org/officeDocument/2006/relationships/image" Target="../media/image52.png"/><Relationship Id="rId17" Type="http://schemas.openxmlformats.org/officeDocument/2006/relationships/image" Target="../media/image57.svg"/><Relationship Id="rId2" Type="http://schemas.openxmlformats.org/officeDocument/2006/relationships/image" Target="../media/image42.png"/><Relationship Id="rId16" Type="http://schemas.openxmlformats.org/officeDocument/2006/relationships/image" Target="../media/image56.png"/><Relationship Id="rId20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11" Type="http://schemas.openxmlformats.org/officeDocument/2006/relationships/image" Target="../media/image51.svg"/><Relationship Id="rId5" Type="http://schemas.openxmlformats.org/officeDocument/2006/relationships/image" Target="../media/image35.svg"/><Relationship Id="rId15" Type="http://schemas.openxmlformats.org/officeDocument/2006/relationships/image" Target="../media/image55.svg"/><Relationship Id="rId10" Type="http://schemas.openxmlformats.org/officeDocument/2006/relationships/image" Target="../media/image50.png"/><Relationship Id="rId19" Type="http://schemas.openxmlformats.org/officeDocument/2006/relationships/image" Target="../media/image59.svg"/><Relationship Id="rId4" Type="http://schemas.openxmlformats.org/officeDocument/2006/relationships/image" Target="../media/image34.png"/><Relationship Id="rId9" Type="http://schemas.openxmlformats.org/officeDocument/2006/relationships/image" Target="../media/image49.svg"/><Relationship Id="rId14" Type="http://schemas.openxmlformats.org/officeDocument/2006/relationships/image" Target="../media/image54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svg"/><Relationship Id="rId7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2.svg"/><Relationship Id="rId5" Type="http://schemas.openxmlformats.org/officeDocument/2006/relationships/image" Target="../media/image10.svg"/><Relationship Id="rId10" Type="http://schemas.openxmlformats.org/officeDocument/2006/relationships/image" Target="../media/image1.png"/><Relationship Id="rId4" Type="http://schemas.openxmlformats.org/officeDocument/2006/relationships/image" Target="../media/image9.png"/><Relationship Id="rId9" Type="http://schemas.openxmlformats.org/officeDocument/2006/relationships/image" Target="../media/image14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7" Type="http://schemas.openxmlformats.org/officeDocument/2006/relationships/image" Target="../media/image41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5.sv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4.png"/><Relationship Id="rId5" Type="http://schemas.openxmlformats.org/officeDocument/2006/relationships/image" Target="../media/image43.svg"/><Relationship Id="rId4" Type="http://schemas.openxmlformats.org/officeDocument/2006/relationships/image" Target="../media/image42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2.svg"/><Relationship Id="rId3" Type="http://schemas.openxmlformats.org/officeDocument/2006/relationships/image" Target="../media/image8.svg"/><Relationship Id="rId7" Type="http://schemas.openxmlformats.org/officeDocument/2006/relationships/image" Target="../media/image12.svg"/><Relationship Id="rId12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16.svg"/><Relationship Id="rId5" Type="http://schemas.openxmlformats.org/officeDocument/2006/relationships/image" Target="../media/image10.sv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sv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svg"/><Relationship Id="rId4" Type="http://schemas.openxmlformats.org/officeDocument/2006/relationships/image" Target="../media/image4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svg"/><Relationship Id="rId7" Type="http://schemas.openxmlformats.org/officeDocument/2006/relationships/image" Target="../media/image22.svg"/><Relationship Id="rId12" Type="http://schemas.openxmlformats.org/officeDocument/2006/relationships/image" Target="../media/image27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sv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image" Target="../media/image2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svg"/><Relationship Id="rId4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6150998" y="6057740"/>
            <a:ext cx="2849336" cy="142466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-2548318" y="-2346115"/>
            <a:ext cx="5096636" cy="509663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2468324" y="519045"/>
            <a:ext cx="5342808" cy="2029274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838100" y="3072106"/>
            <a:ext cx="16611801" cy="2273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800"/>
              </a:lnSpc>
              <a:spcBef>
                <a:spcPct val="0"/>
              </a:spcBef>
            </a:pPr>
            <a:r>
              <a:rPr lang="en-US" sz="8000" dirty="0">
                <a:solidFill>
                  <a:srgbClr val="264E70"/>
                </a:solidFill>
                <a:latin typeface="Lazydog"/>
              </a:rPr>
              <a:t>WEB-BASED </a:t>
            </a:r>
            <a:r>
              <a:rPr lang="en-US" sz="8000" dirty="0">
                <a:solidFill>
                  <a:schemeClr val="tx2"/>
                </a:solidFill>
                <a:latin typeface="Lazydog"/>
              </a:rPr>
              <a:t>SAFETY</a:t>
            </a:r>
            <a:r>
              <a:rPr lang="en-US" sz="8000" dirty="0">
                <a:solidFill>
                  <a:srgbClr val="264E70"/>
                </a:solidFill>
                <a:latin typeface="Lazydog"/>
              </a:rPr>
              <a:t> EYEWEAR DETECTION SYSTEM IN WORKPLACE</a:t>
            </a:r>
          </a:p>
        </p:txBody>
      </p:sp>
      <p:sp>
        <p:nvSpPr>
          <p:cNvPr id="7" name="Freeform 7"/>
          <p:cNvSpPr/>
          <p:nvPr/>
        </p:nvSpPr>
        <p:spPr>
          <a:xfrm>
            <a:off x="5403553" y="5542356"/>
            <a:ext cx="7480893" cy="800771"/>
          </a:xfrm>
          <a:custGeom>
            <a:avLst/>
            <a:gdLst/>
            <a:ahLst/>
            <a:cxnLst/>
            <a:rect l="l" t="t" r="r" b="b"/>
            <a:pathLst>
              <a:path w="2530574" h="270878">
                <a:moveTo>
                  <a:pt x="0" y="0"/>
                </a:moveTo>
                <a:lnTo>
                  <a:pt x="2530574" y="0"/>
                </a:lnTo>
                <a:lnTo>
                  <a:pt x="2530574" y="270878"/>
                </a:lnTo>
                <a:lnTo>
                  <a:pt x="0" y="270878"/>
                </a:lnTo>
                <a:close/>
              </a:path>
            </a:pathLst>
          </a:custGeom>
          <a:solidFill>
            <a:srgbClr val="FFB9D0"/>
          </a:solid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3307496" y="5654768"/>
            <a:ext cx="11673007" cy="5559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sz="3199" spc="127" dirty="0">
                <a:solidFill>
                  <a:schemeClr val="tx2"/>
                </a:solidFill>
                <a:latin typeface="Garet Bold"/>
              </a:rPr>
              <a:t>USING MACHINE LEARNING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686308" y="6871461"/>
            <a:ext cx="10915384" cy="5568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264E70"/>
                </a:solidFill>
                <a:latin typeface="Roboto Bold"/>
              </a:rPr>
              <a:t>by Najla Athirah binti Mohd Nazri (1813322)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686308" y="7695632"/>
            <a:ext cx="10915384" cy="941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80"/>
              </a:lnSpc>
            </a:pPr>
            <a:r>
              <a:rPr lang="en-US" sz="2700">
                <a:solidFill>
                  <a:srgbClr val="264E70"/>
                </a:solidFill>
                <a:latin typeface="Roboto"/>
              </a:rPr>
              <a:t>Supervised by Assoc. Prof. Dr. Nurul Fariza Zulkurnain</a:t>
            </a:r>
          </a:p>
          <a:p>
            <a:pPr algn="ctr">
              <a:lnSpc>
                <a:spcPts val="3780"/>
              </a:lnSpc>
            </a:pPr>
            <a:r>
              <a:rPr lang="en-US" sz="2700">
                <a:solidFill>
                  <a:srgbClr val="264E70"/>
                </a:solidFill>
                <a:latin typeface="Roboto"/>
              </a:rPr>
              <a:t>ECE Department, Kulliyyah of Engineering IIUM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5400000">
            <a:off x="16158427" y="0"/>
            <a:ext cx="2129573" cy="2129573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1195181" y="3447597"/>
            <a:ext cx="16064119" cy="6214192"/>
            <a:chOff x="0" y="3764612"/>
            <a:chExt cx="21418825" cy="8285590"/>
          </a:xfrm>
        </p:grpSpPr>
        <p:grpSp>
          <p:nvGrpSpPr>
            <p:cNvPr id="5" name="Group 5"/>
            <p:cNvGrpSpPr/>
            <p:nvPr/>
          </p:nvGrpSpPr>
          <p:grpSpPr>
            <a:xfrm>
              <a:off x="7533309" y="4792002"/>
              <a:ext cx="6377431" cy="6602286"/>
              <a:chOff x="0" y="0"/>
              <a:chExt cx="2052875" cy="2125255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2052875" cy="2125255"/>
              </a:xfrm>
              <a:custGeom>
                <a:avLst/>
                <a:gdLst/>
                <a:ahLst/>
                <a:cxnLst/>
                <a:rect l="l" t="t" r="r" b="b"/>
                <a:pathLst>
                  <a:path w="2052875" h="2125255">
                    <a:moveTo>
                      <a:pt x="1928415" y="2125255"/>
                    </a:moveTo>
                    <a:lnTo>
                      <a:pt x="124460" y="2125255"/>
                    </a:lnTo>
                    <a:cubicBezTo>
                      <a:pt x="55880" y="2125255"/>
                      <a:pt x="0" y="2069375"/>
                      <a:pt x="0" y="2000795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928415" y="0"/>
                    </a:lnTo>
                    <a:cubicBezTo>
                      <a:pt x="1996995" y="0"/>
                      <a:pt x="2052875" y="55880"/>
                      <a:pt x="2052875" y="124460"/>
                    </a:cubicBezTo>
                    <a:lnTo>
                      <a:pt x="2052875" y="2000795"/>
                    </a:lnTo>
                    <a:cubicBezTo>
                      <a:pt x="2052875" y="2069375"/>
                      <a:pt x="1996995" y="2125255"/>
                      <a:pt x="1928415" y="2125255"/>
                    </a:cubicBezTo>
                    <a:close/>
                  </a:path>
                </a:pathLst>
              </a:custGeom>
              <a:solidFill>
                <a:srgbClr val="638481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" name="Group 7"/>
            <p:cNvGrpSpPr/>
            <p:nvPr/>
          </p:nvGrpSpPr>
          <p:grpSpPr>
            <a:xfrm>
              <a:off x="0" y="3764612"/>
              <a:ext cx="21418825" cy="8285590"/>
              <a:chOff x="0" y="0"/>
              <a:chExt cx="6894652" cy="2667105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6894652" cy="2667105"/>
              </a:xfrm>
              <a:custGeom>
                <a:avLst/>
                <a:gdLst/>
                <a:ahLst/>
                <a:cxnLst/>
                <a:rect l="l" t="t" r="r" b="b"/>
                <a:pathLst>
                  <a:path w="6894652" h="2667105">
                    <a:moveTo>
                      <a:pt x="6770192" y="2667105"/>
                    </a:moveTo>
                    <a:lnTo>
                      <a:pt x="124460" y="2667105"/>
                    </a:lnTo>
                    <a:cubicBezTo>
                      <a:pt x="55880" y="2667105"/>
                      <a:pt x="0" y="2611225"/>
                      <a:pt x="0" y="2542645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6770192" y="0"/>
                    </a:lnTo>
                    <a:cubicBezTo>
                      <a:pt x="6838772" y="0"/>
                      <a:pt x="6894652" y="55880"/>
                      <a:pt x="6894652" y="124460"/>
                    </a:cubicBezTo>
                    <a:lnTo>
                      <a:pt x="6894652" y="2542645"/>
                    </a:lnTo>
                    <a:cubicBezTo>
                      <a:pt x="6894652" y="2611225"/>
                      <a:pt x="6838772" y="2667105"/>
                      <a:pt x="6770192" y="2667105"/>
                    </a:cubicBezTo>
                    <a:close/>
                  </a:path>
                </a:pathLst>
              </a:custGeom>
              <a:solidFill>
                <a:srgbClr val="F6F4E7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2612840" y="5029847"/>
              <a:ext cx="15971171" cy="6717018"/>
            </a:xfrm>
            <a:prstGeom prst="rect">
              <a:avLst/>
            </a:prstGeom>
          </p:spPr>
        </p:pic>
        <p:sp>
          <p:nvSpPr>
            <p:cNvPr id="11" name="TextBox 11"/>
            <p:cNvSpPr txBox="1"/>
            <p:nvPr/>
          </p:nvSpPr>
          <p:spPr>
            <a:xfrm>
              <a:off x="6950834" y="4018612"/>
              <a:ext cx="6959906" cy="647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840"/>
                </a:lnSpc>
              </a:pPr>
              <a:r>
                <a:rPr lang="en-US" sz="3200" dirty="0">
                  <a:solidFill>
                    <a:srgbClr val="264E70"/>
                  </a:solidFill>
                  <a:latin typeface="Garet Bold"/>
                </a:rPr>
                <a:t>OBJECT DETECTION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CD31D614-83BD-C361-E9B5-148B0BBF989E}"/>
              </a:ext>
            </a:extLst>
          </p:cNvPr>
          <p:cNvSpPr txBox="1"/>
          <p:nvPr/>
        </p:nvSpPr>
        <p:spPr>
          <a:xfrm>
            <a:off x="2133600" y="1563741"/>
            <a:ext cx="6248400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Garet" panose="020B0604020202020204" charset="0"/>
              </a:rPr>
              <a:t>Unique features extracted based on the pixels detected</a:t>
            </a:r>
            <a:endParaRPr lang="en-MY" sz="2400" dirty="0">
              <a:latin typeface="Garet" panose="020B0604020202020204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EB5EBA8-5907-CD9E-A9E7-B7A854186E7E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4733287" y="2394738"/>
            <a:ext cx="524513" cy="229156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82262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5400000">
            <a:off x="16158427" y="0"/>
            <a:ext cx="2129573" cy="2129573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1195181" y="3447597"/>
            <a:ext cx="16064119" cy="6214192"/>
            <a:chOff x="0" y="3764612"/>
            <a:chExt cx="21418825" cy="8285590"/>
          </a:xfrm>
        </p:grpSpPr>
        <p:grpSp>
          <p:nvGrpSpPr>
            <p:cNvPr id="5" name="Group 5"/>
            <p:cNvGrpSpPr/>
            <p:nvPr/>
          </p:nvGrpSpPr>
          <p:grpSpPr>
            <a:xfrm>
              <a:off x="7533309" y="4792002"/>
              <a:ext cx="6377431" cy="6602286"/>
              <a:chOff x="0" y="0"/>
              <a:chExt cx="2052875" cy="2125255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2052875" cy="2125255"/>
              </a:xfrm>
              <a:custGeom>
                <a:avLst/>
                <a:gdLst/>
                <a:ahLst/>
                <a:cxnLst/>
                <a:rect l="l" t="t" r="r" b="b"/>
                <a:pathLst>
                  <a:path w="2052875" h="2125255">
                    <a:moveTo>
                      <a:pt x="1928415" y="2125255"/>
                    </a:moveTo>
                    <a:lnTo>
                      <a:pt x="124460" y="2125255"/>
                    </a:lnTo>
                    <a:cubicBezTo>
                      <a:pt x="55880" y="2125255"/>
                      <a:pt x="0" y="2069375"/>
                      <a:pt x="0" y="2000795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928415" y="0"/>
                    </a:lnTo>
                    <a:cubicBezTo>
                      <a:pt x="1996995" y="0"/>
                      <a:pt x="2052875" y="55880"/>
                      <a:pt x="2052875" y="124460"/>
                    </a:cubicBezTo>
                    <a:lnTo>
                      <a:pt x="2052875" y="2000795"/>
                    </a:lnTo>
                    <a:cubicBezTo>
                      <a:pt x="2052875" y="2069375"/>
                      <a:pt x="1996995" y="2125255"/>
                      <a:pt x="1928415" y="2125255"/>
                    </a:cubicBezTo>
                    <a:close/>
                  </a:path>
                </a:pathLst>
              </a:custGeom>
              <a:solidFill>
                <a:srgbClr val="638481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" name="Group 7"/>
            <p:cNvGrpSpPr/>
            <p:nvPr/>
          </p:nvGrpSpPr>
          <p:grpSpPr>
            <a:xfrm>
              <a:off x="0" y="3764612"/>
              <a:ext cx="21418825" cy="8285590"/>
              <a:chOff x="0" y="0"/>
              <a:chExt cx="6894652" cy="2667105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6894652" cy="2667105"/>
              </a:xfrm>
              <a:custGeom>
                <a:avLst/>
                <a:gdLst/>
                <a:ahLst/>
                <a:cxnLst/>
                <a:rect l="l" t="t" r="r" b="b"/>
                <a:pathLst>
                  <a:path w="6894652" h="2667105">
                    <a:moveTo>
                      <a:pt x="6770192" y="2667105"/>
                    </a:moveTo>
                    <a:lnTo>
                      <a:pt x="124460" y="2667105"/>
                    </a:lnTo>
                    <a:cubicBezTo>
                      <a:pt x="55880" y="2667105"/>
                      <a:pt x="0" y="2611225"/>
                      <a:pt x="0" y="2542645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6770192" y="0"/>
                    </a:lnTo>
                    <a:cubicBezTo>
                      <a:pt x="6838772" y="0"/>
                      <a:pt x="6894652" y="55880"/>
                      <a:pt x="6894652" y="124460"/>
                    </a:cubicBezTo>
                    <a:lnTo>
                      <a:pt x="6894652" y="2542645"/>
                    </a:lnTo>
                    <a:cubicBezTo>
                      <a:pt x="6894652" y="2611225"/>
                      <a:pt x="6838772" y="2667105"/>
                      <a:pt x="6770192" y="2667105"/>
                    </a:cubicBezTo>
                    <a:close/>
                  </a:path>
                </a:pathLst>
              </a:custGeom>
              <a:solidFill>
                <a:srgbClr val="F6F4E7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2612840" y="5029847"/>
              <a:ext cx="15971171" cy="6717018"/>
            </a:xfrm>
            <a:prstGeom prst="rect">
              <a:avLst/>
            </a:prstGeom>
          </p:spPr>
        </p:pic>
        <p:sp>
          <p:nvSpPr>
            <p:cNvPr id="11" name="TextBox 11"/>
            <p:cNvSpPr txBox="1"/>
            <p:nvPr/>
          </p:nvSpPr>
          <p:spPr>
            <a:xfrm>
              <a:off x="6950834" y="4018612"/>
              <a:ext cx="6959906" cy="647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840"/>
                </a:lnSpc>
              </a:pPr>
              <a:r>
                <a:rPr lang="en-US" sz="3200" dirty="0">
                  <a:solidFill>
                    <a:srgbClr val="264E70"/>
                  </a:solidFill>
                  <a:latin typeface="Garet Bold"/>
                </a:rPr>
                <a:t>OBJECT DETECTION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CD31D614-83BD-C361-E9B5-148B0BBF989E}"/>
              </a:ext>
            </a:extLst>
          </p:cNvPr>
          <p:cNvSpPr txBox="1"/>
          <p:nvPr/>
        </p:nvSpPr>
        <p:spPr>
          <a:xfrm>
            <a:off x="3154811" y="619328"/>
            <a:ext cx="6248400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Garet" panose="020B0604020202020204" charset="0"/>
              </a:rPr>
              <a:t>2 types of approaches:</a:t>
            </a:r>
          </a:p>
          <a:p>
            <a:pPr algn="ctr"/>
            <a:endParaRPr lang="en-US" sz="2400" dirty="0">
              <a:latin typeface="Garet" panose="020B0604020202020204" charset="0"/>
            </a:endParaRPr>
          </a:p>
          <a:p>
            <a:pPr algn="ctr"/>
            <a:r>
              <a:rPr lang="en-US" sz="2400" b="1" dirty="0">
                <a:latin typeface="Garet" panose="020B0604020202020204" charset="0"/>
              </a:rPr>
              <a:t>One-stage</a:t>
            </a:r>
            <a:r>
              <a:rPr lang="en-US" sz="2400" dirty="0">
                <a:latin typeface="Garet" panose="020B0604020202020204" charset="0"/>
              </a:rPr>
              <a:t>: Performed in a single convolution layer </a:t>
            </a:r>
          </a:p>
          <a:p>
            <a:pPr algn="ctr"/>
            <a:r>
              <a:rPr lang="en-US" sz="2400" b="1" dirty="0">
                <a:latin typeface="Garet" panose="020B0604020202020204" charset="0"/>
              </a:rPr>
              <a:t>Two-stage</a:t>
            </a:r>
            <a:r>
              <a:rPr lang="en-US" sz="2400" dirty="0">
                <a:latin typeface="Garet" panose="020B0604020202020204" charset="0"/>
              </a:rPr>
              <a:t>: Performed in separate tasks</a:t>
            </a:r>
            <a:endParaRPr lang="en-MY" sz="2400" dirty="0">
              <a:latin typeface="Garet" panose="020B0604020202020204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EB5EBA8-5907-CD9E-A9E7-B7A854186E7E}"/>
              </a:ext>
            </a:extLst>
          </p:cNvPr>
          <p:cNvCxnSpPr/>
          <p:nvPr/>
        </p:nvCxnSpPr>
        <p:spPr>
          <a:xfrm>
            <a:off x="6172200" y="2933700"/>
            <a:ext cx="672963" cy="16764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95336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5400000">
            <a:off x="16158427" y="0"/>
            <a:ext cx="2129573" cy="2129573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1195181" y="3447597"/>
            <a:ext cx="16064119" cy="6214192"/>
            <a:chOff x="0" y="3764612"/>
            <a:chExt cx="21418825" cy="8285590"/>
          </a:xfrm>
        </p:grpSpPr>
        <p:grpSp>
          <p:nvGrpSpPr>
            <p:cNvPr id="5" name="Group 5"/>
            <p:cNvGrpSpPr/>
            <p:nvPr/>
          </p:nvGrpSpPr>
          <p:grpSpPr>
            <a:xfrm>
              <a:off x="7533309" y="4792002"/>
              <a:ext cx="6377431" cy="6602286"/>
              <a:chOff x="0" y="0"/>
              <a:chExt cx="2052875" cy="2125255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2052875" cy="2125255"/>
              </a:xfrm>
              <a:custGeom>
                <a:avLst/>
                <a:gdLst/>
                <a:ahLst/>
                <a:cxnLst/>
                <a:rect l="l" t="t" r="r" b="b"/>
                <a:pathLst>
                  <a:path w="2052875" h="2125255">
                    <a:moveTo>
                      <a:pt x="1928415" y="2125255"/>
                    </a:moveTo>
                    <a:lnTo>
                      <a:pt x="124460" y="2125255"/>
                    </a:lnTo>
                    <a:cubicBezTo>
                      <a:pt x="55880" y="2125255"/>
                      <a:pt x="0" y="2069375"/>
                      <a:pt x="0" y="2000795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928415" y="0"/>
                    </a:lnTo>
                    <a:cubicBezTo>
                      <a:pt x="1996995" y="0"/>
                      <a:pt x="2052875" y="55880"/>
                      <a:pt x="2052875" y="124460"/>
                    </a:cubicBezTo>
                    <a:lnTo>
                      <a:pt x="2052875" y="2000795"/>
                    </a:lnTo>
                    <a:cubicBezTo>
                      <a:pt x="2052875" y="2069375"/>
                      <a:pt x="1996995" y="2125255"/>
                      <a:pt x="1928415" y="2125255"/>
                    </a:cubicBezTo>
                    <a:close/>
                  </a:path>
                </a:pathLst>
              </a:custGeom>
              <a:solidFill>
                <a:srgbClr val="638481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" name="Group 7"/>
            <p:cNvGrpSpPr/>
            <p:nvPr/>
          </p:nvGrpSpPr>
          <p:grpSpPr>
            <a:xfrm>
              <a:off x="0" y="3764612"/>
              <a:ext cx="21418825" cy="8285590"/>
              <a:chOff x="0" y="0"/>
              <a:chExt cx="6894652" cy="2667105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6894652" cy="2667105"/>
              </a:xfrm>
              <a:custGeom>
                <a:avLst/>
                <a:gdLst/>
                <a:ahLst/>
                <a:cxnLst/>
                <a:rect l="l" t="t" r="r" b="b"/>
                <a:pathLst>
                  <a:path w="6894652" h="2667105">
                    <a:moveTo>
                      <a:pt x="6770192" y="2667105"/>
                    </a:moveTo>
                    <a:lnTo>
                      <a:pt x="124460" y="2667105"/>
                    </a:lnTo>
                    <a:cubicBezTo>
                      <a:pt x="55880" y="2667105"/>
                      <a:pt x="0" y="2611225"/>
                      <a:pt x="0" y="2542645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6770192" y="0"/>
                    </a:lnTo>
                    <a:cubicBezTo>
                      <a:pt x="6838772" y="0"/>
                      <a:pt x="6894652" y="55880"/>
                      <a:pt x="6894652" y="124460"/>
                    </a:cubicBezTo>
                    <a:lnTo>
                      <a:pt x="6894652" y="2542645"/>
                    </a:lnTo>
                    <a:cubicBezTo>
                      <a:pt x="6894652" y="2611225"/>
                      <a:pt x="6838772" y="2667105"/>
                      <a:pt x="6770192" y="2667105"/>
                    </a:cubicBezTo>
                    <a:close/>
                  </a:path>
                </a:pathLst>
              </a:custGeom>
              <a:solidFill>
                <a:srgbClr val="F6F4E7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2612840" y="5029847"/>
              <a:ext cx="15971171" cy="6717018"/>
            </a:xfrm>
            <a:prstGeom prst="rect">
              <a:avLst/>
            </a:prstGeom>
          </p:spPr>
        </p:pic>
        <p:sp>
          <p:nvSpPr>
            <p:cNvPr id="11" name="TextBox 11"/>
            <p:cNvSpPr txBox="1"/>
            <p:nvPr/>
          </p:nvSpPr>
          <p:spPr>
            <a:xfrm>
              <a:off x="6950834" y="4018612"/>
              <a:ext cx="6959906" cy="647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840"/>
                </a:lnSpc>
              </a:pPr>
              <a:r>
                <a:rPr lang="en-US" sz="3200" dirty="0">
                  <a:solidFill>
                    <a:srgbClr val="264E70"/>
                  </a:solidFill>
                  <a:latin typeface="Garet Bold"/>
                </a:rPr>
                <a:t>OBJECT DETECTION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CD31D614-83BD-C361-E9B5-148B0BBF989E}"/>
              </a:ext>
            </a:extLst>
          </p:cNvPr>
          <p:cNvSpPr txBox="1"/>
          <p:nvPr/>
        </p:nvSpPr>
        <p:spPr>
          <a:xfrm>
            <a:off x="10214668" y="1476960"/>
            <a:ext cx="4568132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Garet" panose="020B0604020202020204" charset="0"/>
              </a:rPr>
              <a:t>Generation of bounding boxes along with the class labels</a:t>
            </a:r>
            <a:endParaRPr lang="en-MY" sz="2400" dirty="0">
              <a:latin typeface="Garet" panose="020B0604020202020204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EB5EBA8-5907-CD9E-A9E7-B7A854186E7E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10713713" y="2677289"/>
            <a:ext cx="1785021" cy="200901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51293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2636003" y="8142514"/>
            <a:ext cx="5096636" cy="509663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 l="4370" t="10504" r="1146" b="15370"/>
          <a:stretch>
            <a:fillRect/>
          </a:stretch>
        </p:blipFill>
        <p:spPr>
          <a:xfrm>
            <a:off x="2127555" y="2001810"/>
            <a:ext cx="14305864" cy="7936469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028700" y="1076325"/>
            <a:ext cx="16015437" cy="815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6270"/>
              </a:lnSpc>
              <a:spcBef>
                <a:spcPct val="0"/>
              </a:spcBef>
            </a:pPr>
            <a:r>
              <a:rPr lang="en-US" sz="5700">
                <a:solidFill>
                  <a:srgbClr val="264E70"/>
                </a:solidFill>
                <a:latin typeface="Lazydog"/>
              </a:rPr>
              <a:t>TABLE OF SUMMARY OF CURRENT TECHNIQUES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2636003" y="8142514"/>
            <a:ext cx="5096636" cy="509663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 l="4370" t="10504" r="1146" b="15370"/>
          <a:stretch>
            <a:fillRect/>
          </a:stretch>
        </p:blipFill>
        <p:spPr>
          <a:xfrm>
            <a:off x="579707" y="2095500"/>
            <a:ext cx="14305864" cy="7936469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028700" y="1076325"/>
            <a:ext cx="16015437" cy="815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6270"/>
              </a:lnSpc>
              <a:spcBef>
                <a:spcPct val="0"/>
              </a:spcBef>
            </a:pPr>
            <a:r>
              <a:rPr lang="en-US" sz="5700">
                <a:solidFill>
                  <a:srgbClr val="264E70"/>
                </a:solidFill>
                <a:latin typeface="Lazydog"/>
              </a:rPr>
              <a:t>TABLE OF SUMMARY OF CURRENT TECHNIQUES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6D904AD-A7B7-D00D-BF98-D3AC0CA72968}"/>
              </a:ext>
            </a:extLst>
          </p:cNvPr>
          <p:cNvGrpSpPr/>
          <p:nvPr/>
        </p:nvGrpSpPr>
        <p:grpSpPr>
          <a:xfrm>
            <a:off x="1219200" y="3886187"/>
            <a:ext cx="13007081" cy="831989"/>
            <a:chOff x="0" y="0"/>
            <a:chExt cx="4384679" cy="281438"/>
          </a:xfrm>
        </p:grpSpPr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1E746112-6CFE-9C7A-D2F9-9C227848E124}"/>
                </a:ext>
              </a:extLst>
            </p:cNvPr>
            <p:cNvSpPr/>
            <p:nvPr/>
          </p:nvSpPr>
          <p:spPr>
            <a:xfrm>
              <a:off x="0" y="0"/>
              <a:ext cx="4384679" cy="281438"/>
            </a:xfrm>
            <a:custGeom>
              <a:avLst/>
              <a:gdLst/>
              <a:ahLst/>
              <a:cxnLst/>
              <a:rect l="l" t="t" r="r" b="b"/>
              <a:pathLst>
                <a:path w="4384679" h="281438">
                  <a:moveTo>
                    <a:pt x="0" y="0"/>
                  </a:moveTo>
                  <a:lnTo>
                    <a:pt x="4384679" y="0"/>
                  </a:lnTo>
                  <a:lnTo>
                    <a:pt x="4384679" y="281438"/>
                  </a:lnTo>
                  <a:lnTo>
                    <a:pt x="0" y="281438"/>
                  </a:lnTo>
                  <a:close/>
                </a:path>
              </a:pathLst>
            </a:custGeom>
            <a:solidFill>
              <a:srgbClr val="7ED957">
                <a:alpha val="43922"/>
              </a:srgbClr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15E6A72F-ED2A-ADB5-71ED-E37A535FF2F1}"/>
              </a:ext>
            </a:extLst>
          </p:cNvPr>
          <p:cNvSpPr txBox="1"/>
          <p:nvPr/>
        </p:nvSpPr>
        <p:spPr>
          <a:xfrm>
            <a:off x="15087600" y="2781300"/>
            <a:ext cx="2869090" cy="8319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Garet" panose="020B0604020202020204" charset="0"/>
              </a:rPr>
              <a:t>adopted and improved</a:t>
            </a:r>
            <a:endParaRPr lang="en-MY" sz="2400" dirty="0">
              <a:latin typeface="Garet" panose="020B0604020202020204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EBA0CDA-D393-F2A1-B155-A79DB0B6D31D}"/>
              </a:ext>
            </a:extLst>
          </p:cNvPr>
          <p:cNvCxnSpPr>
            <a:stCxn id="7" idx="1"/>
          </p:cNvCxnSpPr>
          <p:nvPr/>
        </p:nvCxnSpPr>
        <p:spPr>
          <a:xfrm flipH="1">
            <a:off x="14226281" y="3197295"/>
            <a:ext cx="861319" cy="110488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24733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2175984" y="0"/>
            <a:ext cx="2849336" cy="1424668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1532986" y="917523"/>
            <a:ext cx="2421350" cy="242135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3980102" y="1773568"/>
            <a:ext cx="9619368" cy="1158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800"/>
              </a:lnSpc>
              <a:spcBef>
                <a:spcPct val="0"/>
              </a:spcBef>
            </a:pPr>
            <a:r>
              <a:rPr lang="en-US" sz="8000" dirty="0">
                <a:solidFill>
                  <a:schemeClr val="tx2"/>
                </a:solidFill>
                <a:latin typeface="Lazydog"/>
              </a:rPr>
              <a:t>OBJECTIVES</a:t>
            </a:r>
          </a:p>
        </p:txBody>
      </p:sp>
      <p:grpSp>
        <p:nvGrpSpPr>
          <p:cNvPr id="2" name="Group 2"/>
          <p:cNvGrpSpPr/>
          <p:nvPr/>
        </p:nvGrpSpPr>
        <p:grpSpPr>
          <a:xfrm>
            <a:off x="1399615" y="3850746"/>
            <a:ext cx="4783073" cy="4951714"/>
            <a:chOff x="0" y="0"/>
            <a:chExt cx="2052875" cy="212525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052875" cy="2125255"/>
            </a:xfrm>
            <a:custGeom>
              <a:avLst/>
              <a:gdLst/>
              <a:ahLst/>
              <a:cxnLst/>
              <a:rect l="l" t="t" r="r" b="b"/>
              <a:pathLst>
                <a:path w="2052875" h="2125255">
                  <a:moveTo>
                    <a:pt x="1928415" y="2125255"/>
                  </a:moveTo>
                  <a:lnTo>
                    <a:pt x="124460" y="2125255"/>
                  </a:lnTo>
                  <a:cubicBezTo>
                    <a:pt x="55880" y="2125255"/>
                    <a:pt x="0" y="2069375"/>
                    <a:pt x="0" y="200079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928415" y="0"/>
                  </a:lnTo>
                  <a:cubicBezTo>
                    <a:pt x="1996995" y="0"/>
                    <a:pt x="2052875" y="55880"/>
                    <a:pt x="2052875" y="124460"/>
                  </a:cubicBezTo>
                  <a:lnTo>
                    <a:pt x="2052875" y="2000795"/>
                  </a:lnTo>
                  <a:cubicBezTo>
                    <a:pt x="2052875" y="2069375"/>
                    <a:pt x="1996995" y="2125255"/>
                    <a:pt x="1928415" y="2125255"/>
                  </a:cubicBezTo>
                  <a:close/>
                </a:path>
              </a:pathLst>
            </a:custGeom>
            <a:solidFill>
              <a:srgbClr val="638481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209115" y="3660246"/>
            <a:ext cx="4783073" cy="4951714"/>
            <a:chOff x="0" y="0"/>
            <a:chExt cx="2052875" cy="212525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052875" cy="2125255"/>
            </a:xfrm>
            <a:custGeom>
              <a:avLst/>
              <a:gdLst/>
              <a:ahLst/>
              <a:cxnLst/>
              <a:rect l="l" t="t" r="r" b="b"/>
              <a:pathLst>
                <a:path w="2052875" h="2125255">
                  <a:moveTo>
                    <a:pt x="1928415" y="2125255"/>
                  </a:moveTo>
                  <a:lnTo>
                    <a:pt x="124460" y="2125255"/>
                  </a:lnTo>
                  <a:cubicBezTo>
                    <a:pt x="55880" y="2125255"/>
                    <a:pt x="0" y="2069375"/>
                    <a:pt x="0" y="200079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928415" y="0"/>
                  </a:lnTo>
                  <a:cubicBezTo>
                    <a:pt x="1996995" y="0"/>
                    <a:pt x="2052875" y="55880"/>
                    <a:pt x="2052875" y="124460"/>
                  </a:cubicBezTo>
                  <a:lnTo>
                    <a:pt x="2052875" y="2000795"/>
                  </a:lnTo>
                  <a:cubicBezTo>
                    <a:pt x="2052875" y="2069375"/>
                    <a:pt x="1996995" y="2125255"/>
                    <a:pt x="1928415" y="2125255"/>
                  </a:cubicBezTo>
                  <a:close/>
                </a:path>
              </a:pathLst>
            </a:custGeom>
            <a:solidFill>
              <a:srgbClr val="F6F4E7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572020" y="4041321"/>
            <a:ext cx="4057262" cy="971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3200" dirty="0">
                <a:solidFill>
                  <a:srgbClr val="264E70"/>
                </a:solidFill>
                <a:latin typeface="Garet Bold"/>
              </a:rPr>
              <a:t>ANALYZE </a:t>
            </a:r>
          </a:p>
          <a:p>
            <a:pPr algn="ctr">
              <a:lnSpc>
                <a:spcPts val="3840"/>
              </a:lnSpc>
            </a:pPr>
            <a:r>
              <a:rPr lang="en-US" sz="3200" dirty="0">
                <a:solidFill>
                  <a:srgbClr val="264E70"/>
                </a:solidFill>
                <a:latin typeface="Garet Bold"/>
              </a:rPr>
              <a:t>ALGORITHMS</a:t>
            </a:r>
          </a:p>
        </p:txBody>
      </p:sp>
      <p:pic>
        <p:nvPicPr>
          <p:cNvPr id="28" name="Picture 18">
            <a:extLst>
              <a:ext uri="{FF2B5EF4-FFF2-40B4-BE49-F238E27FC236}">
                <a16:creationId xmlns:a16="http://schemas.microsoft.com/office/drawing/2014/main" id="{F01DC946-2600-ABBD-72FF-0B89AEBDD67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2072759" y="5143500"/>
            <a:ext cx="3191254" cy="2892074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1572020" y="5153025"/>
            <a:ext cx="4057262" cy="2619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80"/>
              </a:lnSpc>
            </a:pPr>
            <a:r>
              <a:rPr lang="en-US" sz="2900" dirty="0">
                <a:solidFill>
                  <a:srgbClr val="264E70"/>
                </a:solidFill>
                <a:latin typeface="Garet"/>
              </a:rPr>
              <a:t>To analyze the different types of algorithms for safety eyewear detection based on their speed and accuracy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A363788-8F28-BAF2-B44C-98782358CBCA}"/>
              </a:ext>
            </a:extLst>
          </p:cNvPr>
          <p:cNvGrpSpPr/>
          <p:nvPr/>
        </p:nvGrpSpPr>
        <p:grpSpPr>
          <a:xfrm>
            <a:off x="6749913" y="3660246"/>
            <a:ext cx="4973573" cy="5142214"/>
            <a:chOff x="6749913" y="3660246"/>
            <a:chExt cx="4973573" cy="5142214"/>
          </a:xfrm>
        </p:grpSpPr>
        <p:grpSp>
          <p:nvGrpSpPr>
            <p:cNvPr id="6" name="Group 6"/>
            <p:cNvGrpSpPr/>
            <p:nvPr/>
          </p:nvGrpSpPr>
          <p:grpSpPr>
            <a:xfrm>
              <a:off x="6940413" y="3850746"/>
              <a:ext cx="4783073" cy="4951714"/>
              <a:chOff x="0" y="0"/>
              <a:chExt cx="2052875" cy="2125255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2052875" cy="2125255"/>
              </a:xfrm>
              <a:custGeom>
                <a:avLst/>
                <a:gdLst/>
                <a:ahLst/>
                <a:cxnLst/>
                <a:rect l="l" t="t" r="r" b="b"/>
                <a:pathLst>
                  <a:path w="2052875" h="2125255">
                    <a:moveTo>
                      <a:pt x="1928415" y="2125255"/>
                    </a:moveTo>
                    <a:lnTo>
                      <a:pt x="124460" y="2125255"/>
                    </a:lnTo>
                    <a:cubicBezTo>
                      <a:pt x="55880" y="2125255"/>
                      <a:pt x="0" y="2069375"/>
                      <a:pt x="0" y="2000795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928415" y="0"/>
                    </a:lnTo>
                    <a:cubicBezTo>
                      <a:pt x="1996995" y="0"/>
                      <a:pt x="2052875" y="55880"/>
                      <a:pt x="2052875" y="124460"/>
                    </a:cubicBezTo>
                    <a:lnTo>
                      <a:pt x="2052875" y="2000795"/>
                    </a:lnTo>
                    <a:cubicBezTo>
                      <a:pt x="2052875" y="2069375"/>
                      <a:pt x="1996995" y="2125255"/>
                      <a:pt x="1928415" y="2125255"/>
                    </a:cubicBezTo>
                    <a:close/>
                  </a:path>
                </a:pathLst>
              </a:custGeom>
              <a:solidFill>
                <a:srgbClr val="638481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8" name="Group 8"/>
            <p:cNvGrpSpPr/>
            <p:nvPr/>
          </p:nvGrpSpPr>
          <p:grpSpPr>
            <a:xfrm>
              <a:off x="6749913" y="3660246"/>
              <a:ext cx="4783073" cy="4951714"/>
              <a:chOff x="0" y="0"/>
              <a:chExt cx="2052875" cy="2125255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2052875" cy="2125255"/>
              </a:xfrm>
              <a:custGeom>
                <a:avLst/>
                <a:gdLst/>
                <a:ahLst/>
                <a:cxnLst/>
                <a:rect l="l" t="t" r="r" b="b"/>
                <a:pathLst>
                  <a:path w="2052875" h="2125255">
                    <a:moveTo>
                      <a:pt x="1928415" y="2125255"/>
                    </a:moveTo>
                    <a:lnTo>
                      <a:pt x="124460" y="2125255"/>
                    </a:lnTo>
                    <a:cubicBezTo>
                      <a:pt x="55880" y="2125255"/>
                      <a:pt x="0" y="2069375"/>
                      <a:pt x="0" y="2000795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928415" y="0"/>
                    </a:lnTo>
                    <a:cubicBezTo>
                      <a:pt x="1996995" y="0"/>
                      <a:pt x="2052875" y="55880"/>
                      <a:pt x="2052875" y="124460"/>
                    </a:cubicBezTo>
                    <a:lnTo>
                      <a:pt x="2052875" y="2000795"/>
                    </a:lnTo>
                    <a:cubicBezTo>
                      <a:pt x="2052875" y="2069375"/>
                      <a:pt x="1996995" y="2125255"/>
                      <a:pt x="1928415" y="2125255"/>
                    </a:cubicBezTo>
                    <a:close/>
                  </a:path>
                </a:pathLst>
              </a:custGeom>
              <a:solidFill>
                <a:srgbClr val="F6F4E7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5" name="TextBox 15"/>
            <p:cNvSpPr txBox="1"/>
            <p:nvPr/>
          </p:nvSpPr>
          <p:spPr>
            <a:xfrm>
              <a:off x="6749913" y="4041321"/>
              <a:ext cx="4783073" cy="9715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840"/>
                </a:lnSpc>
              </a:pPr>
              <a:r>
                <a:rPr lang="en-US" sz="3200" dirty="0">
                  <a:solidFill>
                    <a:srgbClr val="264E70"/>
                  </a:solidFill>
                  <a:latin typeface="Garet Bold"/>
                </a:rPr>
                <a:t>DEVELOP DETECTION SYSTEM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7115369" y="5133975"/>
              <a:ext cx="4057262" cy="27432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120"/>
                </a:lnSpc>
              </a:pPr>
              <a:r>
                <a:rPr lang="en-US" sz="2600" dirty="0">
                  <a:solidFill>
                    <a:srgbClr val="264E70"/>
                  </a:solidFill>
                  <a:latin typeface="Garet"/>
                </a:rPr>
                <a:t>To develop an algorithm for safety eyewear detection that is suitable to be applied in the construction industry using machine learning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2295812" y="3660246"/>
            <a:ext cx="4973573" cy="5142215"/>
            <a:chOff x="0" y="0"/>
            <a:chExt cx="6631431" cy="6856286"/>
          </a:xfrm>
        </p:grpSpPr>
        <p:grpSp>
          <p:nvGrpSpPr>
            <p:cNvPr id="19" name="Group 19"/>
            <p:cNvGrpSpPr/>
            <p:nvPr/>
          </p:nvGrpSpPr>
          <p:grpSpPr>
            <a:xfrm>
              <a:off x="254000" y="254000"/>
              <a:ext cx="6377431" cy="6602286"/>
              <a:chOff x="0" y="0"/>
              <a:chExt cx="2052875" cy="2125255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2052875" cy="2125255"/>
              </a:xfrm>
              <a:custGeom>
                <a:avLst/>
                <a:gdLst/>
                <a:ahLst/>
                <a:cxnLst/>
                <a:rect l="l" t="t" r="r" b="b"/>
                <a:pathLst>
                  <a:path w="2052875" h="2125255">
                    <a:moveTo>
                      <a:pt x="1928415" y="2125255"/>
                    </a:moveTo>
                    <a:lnTo>
                      <a:pt x="124460" y="2125255"/>
                    </a:lnTo>
                    <a:cubicBezTo>
                      <a:pt x="55880" y="2125255"/>
                      <a:pt x="0" y="2069375"/>
                      <a:pt x="0" y="2000795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928415" y="0"/>
                    </a:lnTo>
                    <a:cubicBezTo>
                      <a:pt x="1996995" y="0"/>
                      <a:pt x="2052875" y="55880"/>
                      <a:pt x="2052875" y="124460"/>
                    </a:cubicBezTo>
                    <a:lnTo>
                      <a:pt x="2052875" y="2000795"/>
                    </a:lnTo>
                    <a:cubicBezTo>
                      <a:pt x="2052875" y="2069375"/>
                      <a:pt x="1996995" y="2125255"/>
                      <a:pt x="1928415" y="2125255"/>
                    </a:cubicBezTo>
                    <a:close/>
                  </a:path>
                </a:pathLst>
              </a:custGeom>
              <a:solidFill>
                <a:srgbClr val="638481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1" name="Group 21"/>
            <p:cNvGrpSpPr/>
            <p:nvPr/>
          </p:nvGrpSpPr>
          <p:grpSpPr>
            <a:xfrm>
              <a:off x="0" y="0"/>
              <a:ext cx="6377431" cy="6602286"/>
              <a:chOff x="0" y="0"/>
              <a:chExt cx="2052875" cy="2125255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2052875" cy="2125255"/>
              </a:xfrm>
              <a:custGeom>
                <a:avLst/>
                <a:gdLst/>
                <a:ahLst/>
                <a:cxnLst/>
                <a:rect l="l" t="t" r="r" b="b"/>
                <a:pathLst>
                  <a:path w="2052875" h="2125255">
                    <a:moveTo>
                      <a:pt x="1928415" y="2125255"/>
                    </a:moveTo>
                    <a:lnTo>
                      <a:pt x="124460" y="2125255"/>
                    </a:lnTo>
                    <a:cubicBezTo>
                      <a:pt x="55880" y="2125255"/>
                      <a:pt x="0" y="2069375"/>
                      <a:pt x="0" y="2000795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928415" y="0"/>
                    </a:lnTo>
                    <a:cubicBezTo>
                      <a:pt x="1996995" y="0"/>
                      <a:pt x="2052875" y="55880"/>
                      <a:pt x="2052875" y="124460"/>
                    </a:cubicBezTo>
                    <a:lnTo>
                      <a:pt x="2052875" y="2000795"/>
                    </a:lnTo>
                    <a:cubicBezTo>
                      <a:pt x="2052875" y="2069375"/>
                      <a:pt x="1996995" y="2125255"/>
                      <a:pt x="1928415" y="2125255"/>
                    </a:cubicBezTo>
                    <a:close/>
                  </a:path>
                </a:pathLst>
              </a:custGeom>
              <a:solidFill>
                <a:srgbClr val="F6F4E7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4" name="TextBox 24"/>
            <p:cNvSpPr txBox="1"/>
            <p:nvPr/>
          </p:nvSpPr>
          <p:spPr>
            <a:xfrm>
              <a:off x="483874" y="508100"/>
              <a:ext cx="5409683" cy="12954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840"/>
                </a:lnSpc>
              </a:pPr>
              <a:r>
                <a:rPr lang="en-US" sz="3200">
                  <a:solidFill>
                    <a:srgbClr val="264E70"/>
                  </a:solidFill>
                  <a:latin typeface="Garet Bold"/>
                </a:rPr>
                <a:t>DEPLOY</a:t>
              </a:r>
            </a:p>
            <a:p>
              <a:pPr algn="ctr">
                <a:lnSpc>
                  <a:spcPts val="3840"/>
                </a:lnSpc>
              </a:pPr>
              <a:r>
                <a:rPr lang="en-US" sz="3200">
                  <a:solidFill>
                    <a:srgbClr val="264E70"/>
                  </a:solidFill>
                  <a:latin typeface="Garet Bold"/>
                </a:rPr>
                <a:t>MODEL</a:t>
              </a: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483874" y="1987196"/>
              <a:ext cx="5409683" cy="29114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80"/>
                </a:lnSpc>
              </a:pPr>
              <a:r>
                <a:rPr lang="en-US" sz="2900">
                  <a:solidFill>
                    <a:srgbClr val="264E70"/>
                  </a:solidFill>
                  <a:latin typeface="Garet"/>
                </a:rPr>
                <a:t>To deploy the trained model to a web application to be used in the construction site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52206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320678" y="4059270"/>
            <a:ext cx="3270827" cy="4791041"/>
            <a:chOff x="0" y="0"/>
            <a:chExt cx="4361102" cy="6388055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2517277"/>
              <a:ext cx="4361102" cy="3870778"/>
              <a:chOff x="0" y="0"/>
              <a:chExt cx="1693707" cy="1503281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1693707" cy="1503281"/>
              </a:xfrm>
              <a:custGeom>
                <a:avLst/>
                <a:gdLst/>
                <a:ahLst/>
                <a:cxnLst/>
                <a:rect l="l" t="t" r="r" b="b"/>
                <a:pathLst>
                  <a:path w="1693707" h="1503281">
                    <a:moveTo>
                      <a:pt x="1569247" y="1503281"/>
                    </a:moveTo>
                    <a:lnTo>
                      <a:pt x="124460" y="1503281"/>
                    </a:lnTo>
                    <a:cubicBezTo>
                      <a:pt x="55880" y="1503281"/>
                      <a:pt x="0" y="1447401"/>
                      <a:pt x="0" y="1378821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569247" y="0"/>
                    </a:lnTo>
                    <a:cubicBezTo>
                      <a:pt x="1637827" y="0"/>
                      <a:pt x="1693707" y="55880"/>
                      <a:pt x="1693707" y="124460"/>
                    </a:cubicBezTo>
                    <a:lnTo>
                      <a:pt x="1693707" y="1378821"/>
                    </a:lnTo>
                    <a:cubicBezTo>
                      <a:pt x="1693707" y="1447401"/>
                      <a:pt x="1637827" y="1503281"/>
                      <a:pt x="1569247" y="1503281"/>
                    </a:cubicBezTo>
                    <a:close/>
                  </a:path>
                </a:pathLst>
              </a:custGeom>
              <a:solidFill>
                <a:srgbClr val="F6F4E7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284169" y="0"/>
              <a:ext cx="3792764" cy="3792764"/>
              <a:chOff x="0" y="0"/>
              <a:chExt cx="6350000" cy="635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264E70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1456548" y="759534"/>
              <a:ext cx="1216427" cy="2273695"/>
            </a:xfrm>
            <a:prstGeom prst="rect">
              <a:avLst/>
            </a:prstGeom>
          </p:spPr>
        </p:pic>
        <p:sp>
          <p:nvSpPr>
            <p:cNvPr id="9" name="TextBox 9"/>
            <p:cNvSpPr txBox="1"/>
            <p:nvPr/>
          </p:nvSpPr>
          <p:spPr>
            <a:xfrm>
              <a:off x="221453" y="3956460"/>
              <a:ext cx="3918196" cy="5530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48"/>
                </a:lnSpc>
              </a:pPr>
              <a:r>
                <a:rPr lang="en-US" sz="2652">
                  <a:solidFill>
                    <a:srgbClr val="264E70"/>
                  </a:solidFill>
                  <a:latin typeface="Garet Bold"/>
                </a:rPr>
                <a:t>Introduction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329785" y="4814488"/>
              <a:ext cx="3701533" cy="8390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86"/>
                </a:lnSpc>
              </a:pPr>
              <a:r>
                <a:rPr lang="en-US" sz="1989">
                  <a:solidFill>
                    <a:srgbClr val="264E70"/>
                  </a:solidFill>
                  <a:latin typeface="Garet"/>
                </a:rPr>
                <a:t>Problem Statement</a:t>
              </a:r>
            </a:p>
            <a:p>
              <a:pPr algn="ctr">
                <a:lnSpc>
                  <a:spcPts val="2586"/>
                </a:lnSpc>
              </a:pPr>
              <a:r>
                <a:rPr lang="en-US" sz="1989">
                  <a:solidFill>
                    <a:srgbClr val="264E70"/>
                  </a:solidFill>
                  <a:latin typeface="Garet"/>
                </a:rPr>
                <a:t>Objective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3912465" y="4059270"/>
            <a:ext cx="3270827" cy="4791041"/>
            <a:chOff x="0" y="0"/>
            <a:chExt cx="4361102" cy="6388055"/>
          </a:xfrm>
        </p:grpSpPr>
        <p:grpSp>
          <p:nvGrpSpPr>
            <p:cNvPr id="12" name="Group 12"/>
            <p:cNvGrpSpPr/>
            <p:nvPr/>
          </p:nvGrpSpPr>
          <p:grpSpPr>
            <a:xfrm>
              <a:off x="0" y="2517277"/>
              <a:ext cx="4361102" cy="3870778"/>
              <a:chOff x="0" y="0"/>
              <a:chExt cx="1693707" cy="150328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1693707" cy="1503281"/>
              </a:xfrm>
              <a:custGeom>
                <a:avLst/>
                <a:gdLst/>
                <a:ahLst/>
                <a:cxnLst/>
                <a:rect l="l" t="t" r="r" b="b"/>
                <a:pathLst>
                  <a:path w="1693707" h="1503281">
                    <a:moveTo>
                      <a:pt x="1569247" y="1503281"/>
                    </a:moveTo>
                    <a:lnTo>
                      <a:pt x="124460" y="1503281"/>
                    </a:lnTo>
                    <a:cubicBezTo>
                      <a:pt x="55880" y="1503281"/>
                      <a:pt x="0" y="1447401"/>
                      <a:pt x="0" y="1378821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569247" y="0"/>
                    </a:lnTo>
                    <a:cubicBezTo>
                      <a:pt x="1637827" y="0"/>
                      <a:pt x="1693707" y="55880"/>
                      <a:pt x="1693707" y="124460"/>
                    </a:cubicBezTo>
                    <a:lnTo>
                      <a:pt x="1693707" y="1378821"/>
                    </a:lnTo>
                    <a:cubicBezTo>
                      <a:pt x="1693707" y="1447401"/>
                      <a:pt x="1637827" y="1503281"/>
                      <a:pt x="1569247" y="1503281"/>
                    </a:cubicBezTo>
                    <a:close/>
                  </a:path>
                </a:pathLst>
              </a:custGeom>
              <a:solidFill>
                <a:srgbClr val="F6F4E7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4" name="Group 14"/>
            <p:cNvGrpSpPr/>
            <p:nvPr/>
          </p:nvGrpSpPr>
          <p:grpSpPr>
            <a:xfrm>
              <a:off x="284169" y="0"/>
              <a:ext cx="3792764" cy="3792764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5ACAC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1398969" y="759534"/>
              <a:ext cx="1563165" cy="2273695"/>
            </a:xfrm>
            <a:prstGeom prst="rect">
              <a:avLst/>
            </a:prstGeom>
          </p:spPr>
        </p:pic>
        <p:sp>
          <p:nvSpPr>
            <p:cNvPr id="17" name="TextBox 17"/>
            <p:cNvSpPr txBox="1"/>
            <p:nvPr/>
          </p:nvSpPr>
          <p:spPr>
            <a:xfrm>
              <a:off x="221453" y="3956460"/>
              <a:ext cx="3918196" cy="11320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48"/>
                </a:lnSpc>
              </a:pPr>
              <a:r>
                <a:rPr lang="en-US" sz="2652">
                  <a:solidFill>
                    <a:srgbClr val="264E70"/>
                  </a:solidFill>
                  <a:latin typeface="Garet Bold"/>
                </a:rPr>
                <a:t>Literature</a:t>
              </a:r>
            </a:p>
            <a:p>
              <a:pPr algn="ctr">
                <a:lnSpc>
                  <a:spcPts val="3448"/>
                </a:lnSpc>
              </a:pPr>
              <a:r>
                <a:rPr lang="en-US" sz="2652">
                  <a:solidFill>
                    <a:srgbClr val="264E70"/>
                  </a:solidFill>
                  <a:latin typeface="Garet Bold"/>
                </a:rPr>
                <a:t>Review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329785" y="5239819"/>
              <a:ext cx="3701533" cy="8390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86"/>
                </a:lnSpc>
              </a:pPr>
              <a:r>
                <a:rPr lang="en-US" sz="1989">
                  <a:solidFill>
                    <a:srgbClr val="264E70"/>
                  </a:solidFill>
                  <a:latin typeface="Garet"/>
                </a:rPr>
                <a:t>Theory</a:t>
              </a:r>
            </a:p>
            <a:p>
              <a:pPr algn="ctr">
                <a:lnSpc>
                  <a:spcPts val="2586"/>
                </a:lnSpc>
              </a:pPr>
              <a:r>
                <a:rPr lang="en-US" sz="1989">
                  <a:solidFill>
                    <a:srgbClr val="264E70"/>
                  </a:solidFill>
                  <a:latin typeface="Garet"/>
                </a:rPr>
                <a:t>Method comparison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7507142" y="4059270"/>
            <a:ext cx="3270827" cy="4791041"/>
            <a:chOff x="0" y="0"/>
            <a:chExt cx="4361102" cy="6388055"/>
          </a:xfrm>
        </p:grpSpPr>
        <p:grpSp>
          <p:nvGrpSpPr>
            <p:cNvPr id="20" name="Group 20"/>
            <p:cNvGrpSpPr/>
            <p:nvPr/>
          </p:nvGrpSpPr>
          <p:grpSpPr>
            <a:xfrm>
              <a:off x="0" y="2517277"/>
              <a:ext cx="4361102" cy="3870778"/>
              <a:chOff x="0" y="0"/>
              <a:chExt cx="1693707" cy="1503281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1693707" cy="1503281"/>
              </a:xfrm>
              <a:custGeom>
                <a:avLst/>
                <a:gdLst/>
                <a:ahLst/>
                <a:cxnLst/>
                <a:rect l="l" t="t" r="r" b="b"/>
                <a:pathLst>
                  <a:path w="1693707" h="1503281">
                    <a:moveTo>
                      <a:pt x="1569247" y="1503281"/>
                    </a:moveTo>
                    <a:lnTo>
                      <a:pt x="124460" y="1503281"/>
                    </a:lnTo>
                    <a:cubicBezTo>
                      <a:pt x="55880" y="1503281"/>
                      <a:pt x="0" y="1447401"/>
                      <a:pt x="0" y="1378821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569247" y="0"/>
                    </a:lnTo>
                    <a:cubicBezTo>
                      <a:pt x="1637827" y="0"/>
                      <a:pt x="1693707" y="55880"/>
                      <a:pt x="1693707" y="124460"/>
                    </a:cubicBezTo>
                    <a:lnTo>
                      <a:pt x="1693707" y="1378821"/>
                    </a:lnTo>
                    <a:cubicBezTo>
                      <a:pt x="1693707" y="1447401"/>
                      <a:pt x="1637827" y="1503281"/>
                      <a:pt x="1569247" y="1503281"/>
                    </a:cubicBezTo>
                    <a:close/>
                  </a:path>
                </a:pathLst>
              </a:custGeom>
              <a:solidFill>
                <a:srgbClr val="F6F4E7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2" name="Group 22"/>
            <p:cNvGrpSpPr/>
            <p:nvPr/>
          </p:nvGrpSpPr>
          <p:grpSpPr>
            <a:xfrm>
              <a:off x="284169" y="0"/>
              <a:ext cx="3792764" cy="3792764"/>
              <a:chOff x="0" y="0"/>
              <a:chExt cx="6350000" cy="63500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264E70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450127" y="759534"/>
              <a:ext cx="1460849" cy="2273695"/>
            </a:xfrm>
            <a:prstGeom prst="rect">
              <a:avLst/>
            </a:prstGeom>
          </p:spPr>
        </p:pic>
        <p:sp>
          <p:nvSpPr>
            <p:cNvPr id="25" name="TextBox 25"/>
            <p:cNvSpPr txBox="1"/>
            <p:nvPr/>
          </p:nvSpPr>
          <p:spPr>
            <a:xfrm>
              <a:off x="221453" y="3956460"/>
              <a:ext cx="3918196" cy="5530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48"/>
                </a:lnSpc>
              </a:pPr>
              <a:r>
                <a:rPr lang="en-US" sz="2652">
                  <a:solidFill>
                    <a:srgbClr val="264E70"/>
                  </a:solidFill>
                  <a:latin typeface="Garet Bold"/>
                </a:rPr>
                <a:t>Methodology</a:t>
              </a: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4814488"/>
              <a:ext cx="4361102" cy="8390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86"/>
                </a:lnSpc>
              </a:pPr>
              <a:r>
                <a:rPr lang="en-US" sz="1989">
                  <a:solidFill>
                    <a:srgbClr val="264E70"/>
                  </a:solidFill>
                  <a:latin typeface="Garet"/>
                </a:rPr>
                <a:t>Flowchart</a:t>
              </a:r>
            </a:p>
            <a:p>
              <a:pPr algn="ctr">
                <a:lnSpc>
                  <a:spcPts val="2586"/>
                </a:lnSpc>
              </a:pPr>
              <a:r>
                <a:rPr lang="en-US" sz="1989">
                  <a:solidFill>
                    <a:srgbClr val="264E70"/>
                  </a:solidFill>
                  <a:latin typeface="Garet"/>
                </a:rPr>
                <a:t>Proposed Method</a:t>
              </a:r>
            </a:p>
          </p:txBody>
        </p:sp>
      </p:grpSp>
      <p:sp>
        <p:nvSpPr>
          <p:cNvPr id="34" name="TextBox 34"/>
          <p:cNvSpPr txBox="1"/>
          <p:nvPr/>
        </p:nvSpPr>
        <p:spPr>
          <a:xfrm>
            <a:off x="1028700" y="1085850"/>
            <a:ext cx="6292422" cy="1158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8800"/>
              </a:lnSpc>
              <a:spcBef>
                <a:spcPct val="0"/>
              </a:spcBef>
            </a:pPr>
            <a:r>
              <a:rPr lang="en-US" sz="8000" dirty="0">
                <a:solidFill>
                  <a:schemeClr val="tx2"/>
                </a:solidFill>
                <a:latin typeface="Lazydog"/>
              </a:rPr>
              <a:t>CONTENT</a:t>
            </a:r>
          </a:p>
        </p:txBody>
      </p:sp>
      <p:pic>
        <p:nvPicPr>
          <p:cNvPr id="43" name="Picture 2">
            <a:extLst>
              <a:ext uri="{FF2B5EF4-FFF2-40B4-BE49-F238E27FC236}">
                <a16:creationId xmlns:a16="http://schemas.microsoft.com/office/drawing/2014/main" id="{F78242B1-4045-9D85-BD9A-2325EB6999A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 rot="5400000">
            <a:off x="16150998" y="712334"/>
            <a:ext cx="2849336" cy="1424668"/>
          </a:xfrm>
          <a:prstGeom prst="rect">
            <a:avLst/>
          </a:prstGeom>
        </p:spPr>
      </p:pic>
      <p:sp>
        <p:nvSpPr>
          <p:cNvPr id="44" name="Arrow: Down 43">
            <a:extLst>
              <a:ext uri="{FF2B5EF4-FFF2-40B4-BE49-F238E27FC236}">
                <a16:creationId xmlns:a16="http://schemas.microsoft.com/office/drawing/2014/main" id="{91E63869-0932-E6B3-FDA9-D52E9CE2AE9C}"/>
              </a:ext>
            </a:extLst>
          </p:cNvPr>
          <p:cNvSpPr/>
          <p:nvPr/>
        </p:nvSpPr>
        <p:spPr>
          <a:xfrm>
            <a:off x="8818050" y="2671690"/>
            <a:ext cx="649009" cy="115887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7945107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4867764" y="7156639"/>
            <a:ext cx="5096636" cy="5096636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3123475" y="4218139"/>
            <a:ext cx="12543476" cy="4951714"/>
            <a:chOff x="0" y="0"/>
            <a:chExt cx="5383607" cy="212525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383607" cy="2125255"/>
            </a:xfrm>
            <a:custGeom>
              <a:avLst/>
              <a:gdLst/>
              <a:ahLst/>
              <a:cxnLst/>
              <a:rect l="l" t="t" r="r" b="b"/>
              <a:pathLst>
                <a:path w="5383607" h="2125255">
                  <a:moveTo>
                    <a:pt x="5259147" y="2125255"/>
                  </a:moveTo>
                  <a:lnTo>
                    <a:pt x="124460" y="2125255"/>
                  </a:lnTo>
                  <a:cubicBezTo>
                    <a:pt x="55880" y="2125255"/>
                    <a:pt x="0" y="2069375"/>
                    <a:pt x="0" y="200079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259147" y="0"/>
                  </a:lnTo>
                  <a:cubicBezTo>
                    <a:pt x="5327727" y="0"/>
                    <a:pt x="5383607" y="55880"/>
                    <a:pt x="5383607" y="124460"/>
                  </a:cubicBezTo>
                  <a:lnTo>
                    <a:pt x="5383607" y="2000795"/>
                  </a:lnTo>
                  <a:cubicBezTo>
                    <a:pt x="5383607" y="2069375"/>
                    <a:pt x="5327727" y="2125255"/>
                    <a:pt x="5259147" y="2125255"/>
                  </a:cubicBezTo>
                  <a:close/>
                </a:path>
              </a:pathLst>
            </a:custGeom>
            <a:solidFill>
              <a:srgbClr val="638481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2706214" y="4027639"/>
            <a:ext cx="12719542" cy="4951714"/>
            <a:chOff x="0" y="0"/>
            <a:chExt cx="5459174" cy="212525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459174" cy="2125255"/>
            </a:xfrm>
            <a:custGeom>
              <a:avLst/>
              <a:gdLst/>
              <a:ahLst/>
              <a:cxnLst/>
              <a:rect l="l" t="t" r="r" b="b"/>
              <a:pathLst>
                <a:path w="5459174" h="2125255">
                  <a:moveTo>
                    <a:pt x="5334714" y="2125255"/>
                  </a:moveTo>
                  <a:lnTo>
                    <a:pt x="124460" y="2125255"/>
                  </a:lnTo>
                  <a:cubicBezTo>
                    <a:pt x="55880" y="2125255"/>
                    <a:pt x="0" y="2069375"/>
                    <a:pt x="0" y="200079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334714" y="0"/>
                  </a:lnTo>
                  <a:cubicBezTo>
                    <a:pt x="5403294" y="0"/>
                    <a:pt x="5459174" y="55880"/>
                    <a:pt x="5459174" y="124460"/>
                  </a:cubicBezTo>
                  <a:lnTo>
                    <a:pt x="5459174" y="2000795"/>
                  </a:lnTo>
                  <a:cubicBezTo>
                    <a:pt x="5459174" y="2069375"/>
                    <a:pt x="5403294" y="2125255"/>
                    <a:pt x="5334714" y="2125255"/>
                  </a:cubicBezTo>
                  <a:close/>
                </a:path>
              </a:pathLst>
            </a:custGeom>
            <a:solidFill>
              <a:srgbClr val="F6F4E7"/>
            </a:solidFill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10800000">
            <a:off x="0" y="0"/>
            <a:ext cx="2129573" cy="2129573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5193107" y="4218139"/>
            <a:ext cx="7901785" cy="4591578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3422877" y="1085850"/>
            <a:ext cx="11442246" cy="2273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00"/>
              </a:lnSpc>
            </a:pPr>
            <a:r>
              <a:rPr lang="en-US" sz="8000" dirty="0">
                <a:solidFill>
                  <a:schemeClr val="tx2"/>
                </a:solidFill>
                <a:latin typeface="Lazydog"/>
              </a:rPr>
              <a:t>METHODOLOGY:</a:t>
            </a:r>
          </a:p>
          <a:p>
            <a:pPr marL="0" lvl="0" indent="0" algn="ctr">
              <a:lnSpc>
                <a:spcPts val="8800"/>
              </a:lnSpc>
              <a:spcBef>
                <a:spcPct val="0"/>
              </a:spcBef>
            </a:pPr>
            <a:r>
              <a:rPr lang="en-US" sz="8000" dirty="0">
                <a:solidFill>
                  <a:schemeClr val="tx2"/>
                </a:solidFill>
                <a:latin typeface="Lazydog"/>
              </a:rPr>
              <a:t>SYSTEM FLOWCHART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4867764" y="7156639"/>
            <a:ext cx="5096636" cy="5096636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3123475" y="4218139"/>
            <a:ext cx="12543476" cy="4951714"/>
            <a:chOff x="0" y="0"/>
            <a:chExt cx="5383607" cy="212525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383607" cy="2125255"/>
            </a:xfrm>
            <a:custGeom>
              <a:avLst/>
              <a:gdLst/>
              <a:ahLst/>
              <a:cxnLst/>
              <a:rect l="l" t="t" r="r" b="b"/>
              <a:pathLst>
                <a:path w="5383607" h="2125255">
                  <a:moveTo>
                    <a:pt x="5259147" y="2125255"/>
                  </a:moveTo>
                  <a:lnTo>
                    <a:pt x="124460" y="2125255"/>
                  </a:lnTo>
                  <a:cubicBezTo>
                    <a:pt x="55880" y="2125255"/>
                    <a:pt x="0" y="2069375"/>
                    <a:pt x="0" y="200079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259147" y="0"/>
                  </a:lnTo>
                  <a:cubicBezTo>
                    <a:pt x="5327727" y="0"/>
                    <a:pt x="5383607" y="55880"/>
                    <a:pt x="5383607" y="124460"/>
                  </a:cubicBezTo>
                  <a:lnTo>
                    <a:pt x="5383607" y="2000795"/>
                  </a:lnTo>
                  <a:cubicBezTo>
                    <a:pt x="5383607" y="2069375"/>
                    <a:pt x="5327727" y="2125255"/>
                    <a:pt x="5259147" y="2125255"/>
                  </a:cubicBezTo>
                  <a:close/>
                </a:path>
              </a:pathLst>
            </a:custGeom>
            <a:solidFill>
              <a:srgbClr val="638481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2706214" y="4027639"/>
            <a:ext cx="12719542" cy="4951714"/>
            <a:chOff x="0" y="0"/>
            <a:chExt cx="5459174" cy="212525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459174" cy="2125255"/>
            </a:xfrm>
            <a:custGeom>
              <a:avLst/>
              <a:gdLst/>
              <a:ahLst/>
              <a:cxnLst/>
              <a:rect l="l" t="t" r="r" b="b"/>
              <a:pathLst>
                <a:path w="5459174" h="2125255">
                  <a:moveTo>
                    <a:pt x="5334714" y="2125255"/>
                  </a:moveTo>
                  <a:lnTo>
                    <a:pt x="124460" y="2125255"/>
                  </a:lnTo>
                  <a:cubicBezTo>
                    <a:pt x="55880" y="2125255"/>
                    <a:pt x="0" y="2069375"/>
                    <a:pt x="0" y="200079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334714" y="0"/>
                  </a:lnTo>
                  <a:cubicBezTo>
                    <a:pt x="5403294" y="0"/>
                    <a:pt x="5459174" y="55880"/>
                    <a:pt x="5459174" y="124460"/>
                  </a:cubicBezTo>
                  <a:lnTo>
                    <a:pt x="5459174" y="2000795"/>
                  </a:lnTo>
                  <a:cubicBezTo>
                    <a:pt x="5459174" y="2069375"/>
                    <a:pt x="5403294" y="2125255"/>
                    <a:pt x="5334714" y="2125255"/>
                  </a:cubicBezTo>
                  <a:close/>
                </a:path>
              </a:pathLst>
            </a:custGeom>
            <a:solidFill>
              <a:srgbClr val="F6F4E7"/>
            </a:solidFill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10800000">
            <a:off x="0" y="0"/>
            <a:ext cx="2129573" cy="2129573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5193107" y="4218139"/>
            <a:ext cx="7901785" cy="4591578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E0D5313F-6E56-6D5E-1BCF-11FD2DDE381A}"/>
              </a:ext>
            </a:extLst>
          </p:cNvPr>
          <p:cNvGrpSpPr/>
          <p:nvPr/>
        </p:nvGrpSpPr>
        <p:grpSpPr>
          <a:xfrm>
            <a:off x="7467600" y="4218139"/>
            <a:ext cx="2286000" cy="620561"/>
            <a:chOff x="0" y="0"/>
            <a:chExt cx="4384679" cy="281438"/>
          </a:xfrm>
          <a:solidFill>
            <a:srgbClr val="FF0000">
              <a:alpha val="44000"/>
            </a:srgbClr>
          </a:solidFill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1B09404A-184C-F099-CD2B-289839400E51}"/>
                </a:ext>
              </a:extLst>
            </p:cNvPr>
            <p:cNvSpPr/>
            <p:nvPr/>
          </p:nvSpPr>
          <p:spPr>
            <a:xfrm>
              <a:off x="0" y="0"/>
              <a:ext cx="4384679" cy="281438"/>
            </a:xfrm>
            <a:custGeom>
              <a:avLst/>
              <a:gdLst/>
              <a:ahLst/>
              <a:cxnLst/>
              <a:rect l="l" t="t" r="r" b="b"/>
              <a:pathLst>
                <a:path w="4384679" h="281438">
                  <a:moveTo>
                    <a:pt x="0" y="0"/>
                  </a:moveTo>
                  <a:lnTo>
                    <a:pt x="4384679" y="0"/>
                  </a:lnTo>
                  <a:lnTo>
                    <a:pt x="4384679" y="281438"/>
                  </a:lnTo>
                  <a:lnTo>
                    <a:pt x="0" y="281438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6" name="TextBox 10">
            <a:extLst>
              <a:ext uri="{FF2B5EF4-FFF2-40B4-BE49-F238E27FC236}">
                <a16:creationId xmlns:a16="http://schemas.microsoft.com/office/drawing/2014/main" id="{19C89613-0DFB-20E0-23D7-E084892D29BD}"/>
              </a:ext>
            </a:extLst>
          </p:cNvPr>
          <p:cNvSpPr txBox="1"/>
          <p:nvPr/>
        </p:nvSpPr>
        <p:spPr>
          <a:xfrm>
            <a:off x="3422877" y="1085850"/>
            <a:ext cx="11442246" cy="2273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00"/>
              </a:lnSpc>
            </a:pPr>
            <a:r>
              <a:rPr lang="en-US" sz="8000" dirty="0">
                <a:solidFill>
                  <a:schemeClr val="tx2"/>
                </a:solidFill>
                <a:latin typeface="Lazydog"/>
              </a:rPr>
              <a:t>METHODOLOGY:</a:t>
            </a:r>
          </a:p>
          <a:p>
            <a:pPr marL="0" lvl="0" indent="0" algn="ctr">
              <a:lnSpc>
                <a:spcPts val="8800"/>
              </a:lnSpc>
              <a:spcBef>
                <a:spcPct val="0"/>
              </a:spcBef>
            </a:pPr>
            <a:r>
              <a:rPr lang="en-US" sz="8000" dirty="0">
                <a:solidFill>
                  <a:schemeClr val="tx2"/>
                </a:solidFill>
                <a:latin typeface="Lazydog"/>
              </a:rPr>
              <a:t>SYSTEM FLOWCHART</a:t>
            </a:r>
          </a:p>
        </p:txBody>
      </p:sp>
    </p:spTree>
    <p:extLst>
      <p:ext uri="{BB962C8B-B14F-4D97-AF65-F5344CB8AC3E}">
        <p14:creationId xmlns:p14="http://schemas.microsoft.com/office/powerpoint/2010/main" val="41486855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4867764" y="7156639"/>
            <a:ext cx="5096636" cy="5096636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3123475" y="4218139"/>
            <a:ext cx="12543476" cy="4951714"/>
            <a:chOff x="0" y="0"/>
            <a:chExt cx="5383607" cy="212525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383607" cy="2125255"/>
            </a:xfrm>
            <a:custGeom>
              <a:avLst/>
              <a:gdLst/>
              <a:ahLst/>
              <a:cxnLst/>
              <a:rect l="l" t="t" r="r" b="b"/>
              <a:pathLst>
                <a:path w="5383607" h="2125255">
                  <a:moveTo>
                    <a:pt x="5259147" y="2125255"/>
                  </a:moveTo>
                  <a:lnTo>
                    <a:pt x="124460" y="2125255"/>
                  </a:lnTo>
                  <a:cubicBezTo>
                    <a:pt x="55880" y="2125255"/>
                    <a:pt x="0" y="2069375"/>
                    <a:pt x="0" y="200079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259147" y="0"/>
                  </a:lnTo>
                  <a:cubicBezTo>
                    <a:pt x="5327727" y="0"/>
                    <a:pt x="5383607" y="55880"/>
                    <a:pt x="5383607" y="124460"/>
                  </a:cubicBezTo>
                  <a:lnTo>
                    <a:pt x="5383607" y="2000795"/>
                  </a:lnTo>
                  <a:cubicBezTo>
                    <a:pt x="5383607" y="2069375"/>
                    <a:pt x="5327727" y="2125255"/>
                    <a:pt x="5259147" y="2125255"/>
                  </a:cubicBezTo>
                  <a:close/>
                </a:path>
              </a:pathLst>
            </a:custGeom>
            <a:solidFill>
              <a:srgbClr val="638481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2706214" y="4027639"/>
            <a:ext cx="12719542" cy="4951714"/>
            <a:chOff x="0" y="0"/>
            <a:chExt cx="5459174" cy="212525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459174" cy="2125255"/>
            </a:xfrm>
            <a:custGeom>
              <a:avLst/>
              <a:gdLst/>
              <a:ahLst/>
              <a:cxnLst/>
              <a:rect l="l" t="t" r="r" b="b"/>
              <a:pathLst>
                <a:path w="5459174" h="2125255">
                  <a:moveTo>
                    <a:pt x="5334714" y="2125255"/>
                  </a:moveTo>
                  <a:lnTo>
                    <a:pt x="124460" y="2125255"/>
                  </a:lnTo>
                  <a:cubicBezTo>
                    <a:pt x="55880" y="2125255"/>
                    <a:pt x="0" y="2069375"/>
                    <a:pt x="0" y="200079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334714" y="0"/>
                  </a:lnTo>
                  <a:cubicBezTo>
                    <a:pt x="5403294" y="0"/>
                    <a:pt x="5459174" y="55880"/>
                    <a:pt x="5459174" y="124460"/>
                  </a:cubicBezTo>
                  <a:lnTo>
                    <a:pt x="5459174" y="2000795"/>
                  </a:lnTo>
                  <a:cubicBezTo>
                    <a:pt x="5459174" y="2069375"/>
                    <a:pt x="5403294" y="2125255"/>
                    <a:pt x="5334714" y="2125255"/>
                  </a:cubicBezTo>
                  <a:close/>
                </a:path>
              </a:pathLst>
            </a:custGeom>
            <a:solidFill>
              <a:srgbClr val="F6F4E7"/>
            </a:solidFill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10800000">
            <a:off x="0" y="0"/>
            <a:ext cx="2129573" cy="2129573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5193107" y="4218139"/>
            <a:ext cx="7901785" cy="4591578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E0D5313F-6E56-6D5E-1BCF-11FD2DDE381A}"/>
              </a:ext>
            </a:extLst>
          </p:cNvPr>
          <p:cNvGrpSpPr/>
          <p:nvPr/>
        </p:nvGrpSpPr>
        <p:grpSpPr>
          <a:xfrm>
            <a:off x="7467600" y="4218139"/>
            <a:ext cx="2286000" cy="620561"/>
            <a:chOff x="0" y="0"/>
            <a:chExt cx="4384679" cy="281438"/>
          </a:xfrm>
          <a:solidFill>
            <a:srgbClr val="FF0000">
              <a:alpha val="44000"/>
            </a:srgbClr>
          </a:solidFill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1B09404A-184C-F099-CD2B-289839400E51}"/>
                </a:ext>
              </a:extLst>
            </p:cNvPr>
            <p:cNvSpPr/>
            <p:nvPr/>
          </p:nvSpPr>
          <p:spPr>
            <a:xfrm>
              <a:off x="0" y="0"/>
              <a:ext cx="4384679" cy="281438"/>
            </a:xfrm>
            <a:custGeom>
              <a:avLst/>
              <a:gdLst/>
              <a:ahLst/>
              <a:cxnLst/>
              <a:rect l="l" t="t" r="r" b="b"/>
              <a:pathLst>
                <a:path w="4384679" h="281438">
                  <a:moveTo>
                    <a:pt x="0" y="0"/>
                  </a:moveTo>
                  <a:lnTo>
                    <a:pt x="4384679" y="0"/>
                  </a:lnTo>
                  <a:lnTo>
                    <a:pt x="4384679" y="281438"/>
                  </a:lnTo>
                  <a:lnTo>
                    <a:pt x="0" y="281438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14" name="Picture 13" descr="A collage of a person&#10;&#10;Description automatically generated with medium confidence">
            <a:extLst>
              <a:ext uri="{FF2B5EF4-FFF2-40B4-BE49-F238E27FC236}">
                <a16:creationId xmlns:a16="http://schemas.microsoft.com/office/drawing/2014/main" id="{910EFBCC-245A-65BD-C199-9425A1BAE33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2108" y="1117147"/>
            <a:ext cx="5753347" cy="190091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32CF0EB-A40C-888B-8D6E-AB97092ED807}"/>
              </a:ext>
            </a:extLst>
          </p:cNvPr>
          <p:cNvSpPr txBox="1"/>
          <p:nvPr/>
        </p:nvSpPr>
        <p:spPr>
          <a:xfrm>
            <a:off x="2706214" y="1529408"/>
            <a:ext cx="5812947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457200" indent="-457200" algn="ctr">
              <a:buAutoNum type="alphaLcParenR"/>
            </a:pPr>
            <a:r>
              <a:rPr lang="en-US" sz="2400" dirty="0">
                <a:latin typeface="Garet" panose="020B0604020202020204" charset="0"/>
              </a:rPr>
              <a:t>and b) Not wearing safety eyewear</a:t>
            </a:r>
          </a:p>
          <a:p>
            <a:pPr algn="ctr"/>
            <a:r>
              <a:rPr lang="en-US" sz="2400" dirty="0">
                <a:latin typeface="Garet" panose="020B0604020202020204" charset="0"/>
              </a:rPr>
              <a:t>c) Wearing safety eyewear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BF0792A-5384-FFD4-D22F-4D8765815037}"/>
              </a:ext>
            </a:extLst>
          </p:cNvPr>
          <p:cNvCxnSpPr>
            <a:cxnSpLocks/>
            <a:stCxn id="15" idx="2"/>
          </p:cNvCxnSpPr>
          <p:nvPr/>
        </p:nvCxnSpPr>
        <p:spPr>
          <a:xfrm>
            <a:off x="5612688" y="2729737"/>
            <a:ext cx="2997912" cy="1488402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4178F452-6F75-5D7F-F2EA-EBCF5895A668}"/>
              </a:ext>
            </a:extLst>
          </p:cNvPr>
          <p:cNvSpPr/>
          <p:nvPr/>
        </p:nvSpPr>
        <p:spPr>
          <a:xfrm>
            <a:off x="8610600" y="1831504"/>
            <a:ext cx="920069" cy="596137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0251374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320678" y="4059270"/>
            <a:ext cx="3270827" cy="4791041"/>
            <a:chOff x="0" y="0"/>
            <a:chExt cx="4361102" cy="6388055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2517277"/>
              <a:ext cx="4361102" cy="3870778"/>
              <a:chOff x="0" y="0"/>
              <a:chExt cx="1693707" cy="1503281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1693707" cy="1503281"/>
              </a:xfrm>
              <a:custGeom>
                <a:avLst/>
                <a:gdLst/>
                <a:ahLst/>
                <a:cxnLst/>
                <a:rect l="l" t="t" r="r" b="b"/>
                <a:pathLst>
                  <a:path w="1693707" h="1503281">
                    <a:moveTo>
                      <a:pt x="1569247" y="1503281"/>
                    </a:moveTo>
                    <a:lnTo>
                      <a:pt x="124460" y="1503281"/>
                    </a:lnTo>
                    <a:cubicBezTo>
                      <a:pt x="55880" y="1503281"/>
                      <a:pt x="0" y="1447401"/>
                      <a:pt x="0" y="1378821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569247" y="0"/>
                    </a:lnTo>
                    <a:cubicBezTo>
                      <a:pt x="1637827" y="0"/>
                      <a:pt x="1693707" y="55880"/>
                      <a:pt x="1693707" y="124460"/>
                    </a:cubicBezTo>
                    <a:lnTo>
                      <a:pt x="1693707" y="1378821"/>
                    </a:lnTo>
                    <a:cubicBezTo>
                      <a:pt x="1693707" y="1447401"/>
                      <a:pt x="1637827" y="1503281"/>
                      <a:pt x="1569247" y="1503281"/>
                    </a:cubicBezTo>
                    <a:close/>
                  </a:path>
                </a:pathLst>
              </a:custGeom>
              <a:solidFill>
                <a:srgbClr val="F6F4E7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284169" y="0"/>
              <a:ext cx="3792764" cy="3792764"/>
              <a:chOff x="0" y="0"/>
              <a:chExt cx="6350000" cy="635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264E70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1456548" y="759534"/>
              <a:ext cx="1216427" cy="2273695"/>
            </a:xfrm>
            <a:prstGeom prst="rect">
              <a:avLst/>
            </a:prstGeom>
          </p:spPr>
        </p:pic>
        <p:sp>
          <p:nvSpPr>
            <p:cNvPr id="9" name="TextBox 9"/>
            <p:cNvSpPr txBox="1"/>
            <p:nvPr/>
          </p:nvSpPr>
          <p:spPr>
            <a:xfrm>
              <a:off x="221453" y="3956460"/>
              <a:ext cx="3918196" cy="5530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48"/>
                </a:lnSpc>
              </a:pPr>
              <a:r>
                <a:rPr lang="en-US" sz="2652">
                  <a:solidFill>
                    <a:srgbClr val="264E70"/>
                  </a:solidFill>
                  <a:latin typeface="Garet Bold"/>
                </a:rPr>
                <a:t>Introduction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329785" y="4814488"/>
              <a:ext cx="3701533" cy="8390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86"/>
                </a:lnSpc>
              </a:pPr>
              <a:r>
                <a:rPr lang="en-US" sz="1989">
                  <a:solidFill>
                    <a:srgbClr val="264E70"/>
                  </a:solidFill>
                  <a:latin typeface="Garet"/>
                </a:rPr>
                <a:t>Problem Statement</a:t>
              </a:r>
            </a:p>
            <a:p>
              <a:pPr algn="ctr">
                <a:lnSpc>
                  <a:spcPts val="2586"/>
                </a:lnSpc>
              </a:pPr>
              <a:r>
                <a:rPr lang="en-US" sz="1989">
                  <a:solidFill>
                    <a:srgbClr val="264E70"/>
                  </a:solidFill>
                  <a:latin typeface="Garet"/>
                </a:rPr>
                <a:t>Objective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3912465" y="4059270"/>
            <a:ext cx="3270827" cy="4791041"/>
            <a:chOff x="0" y="0"/>
            <a:chExt cx="4361102" cy="6388055"/>
          </a:xfrm>
        </p:grpSpPr>
        <p:grpSp>
          <p:nvGrpSpPr>
            <p:cNvPr id="12" name="Group 12"/>
            <p:cNvGrpSpPr/>
            <p:nvPr/>
          </p:nvGrpSpPr>
          <p:grpSpPr>
            <a:xfrm>
              <a:off x="0" y="2517277"/>
              <a:ext cx="4361102" cy="3870778"/>
              <a:chOff x="0" y="0"/>
              <a:chExt cx="1693707" cy="150328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1693707" cy="1503281"/>
              </a:xfrm>
              <a:custGeom>
                <a:avLst/>
                <a:gdLst/>
                <a:ahLst/>
                <a:cxnLst/>
                <a:rect l="l" t="t" r="r" b="b"/>
                <a:pathLst>
                  <a:path w="1693707" h="1503281">
                    <a:moveTo>
                      <a:pt x="1569247" y="1503281"/>
                    </a:moveTo>
                    <a:lnTo>
                      <a:pt x="124460" y="1503281"/>
                    </a:lnTo>
                    <a:cubicBezTo>
                      <a:pt x="55880" y="1503281"/>
                      <a:pt x="0" y="1447401"/>
                      <a:pt x="0" y="1378821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569247" y="0"/>
                    </a:lnTo>
                    <a:cubicBezTo>
                      <a:pt x="1637827" y="0"/>
                      <a:pt x="1693707" y="55880"/>
                      <a:pt x="1693707" y="124460"/>
                    </a:cubicBezTo>
                    <a:lnTo>
                      <a:pt x="1693707" y="1378821"/>
                    </a:lnTo>
                    <a:cubicBezTo>
                      <a:pt x="1693707" y="1447401"/>
                      <a:pt x="1637827" y="1503281"/>
                      <a:pt x="1569247" y="1503281"/>
                    </a:cubicBezTo>
                    <a:close/>
                  </a:path>
                </a:pathLst>
              </a:custGeom>
              <a:solidFill>
                <a:srgbClr val="F6F4E7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4" name="Group 14"/>
            <p:cNvGrpSpPr/>
            <p:nvPr/>
          </p:nvGrpSpPr>
          <p:grpSpPr>
            <a:xfrm>
              <a:off x="284169" y="0"/>
              <a:ext cx="3792764" cy="3792764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5ACAC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1398969" y="759534"/>
              <a:ext cx="1563165" cy="2273695"/>
            </a:xfrm>
            <a:prstGeom prst="rect">
              <a:avLst/>
            </a:prstGeom>
          </p:spPr>
        </p:pic>
        <p:sp>
          <p:nvSpPr>
            <p:cNvPr id="17" name="TextBox 17"/>
            <p:cNvSpPr txBox="1"/>
            <p:nvPr/>
          </p:nvSpPr>
          <p:spPr>
            <a:xfrm>
              <a:off x="221453" y="3956460"/>
              <a:ext cx="3918196" cy="11320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48"/>
                </a:lnSpc>
              </a:pPr>
              <a:r>
                <a:rPr lang="en-US" sz="2652">
                  <a:solidFill>
                    <a:srgbClr val="264E70"/>
                  </a:solidFill>
                  <a:latin typeface="Garet Bold"/>
                </a:rPr>
                <a:t>Literature</a:t>
              </a:r>
            </a:p>
            <a:p>
              <a:pPr algn="ctr">
                <a:lnSpc>
                  <a:spcPts val="3448"/>
                </a:lnSpc>
              </a:pPr>
              <a:r>
                <a:rPr lang="en-US" sz="2652">
                  <a:solidFill>
                    <a:srgbClr val="264E70"/>
                  </a:solidFill>
                  <a:latin typeface="Garet Bold"/>
                </a:rPr>
                <a:t>Review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329785" y="5239819"/>
              <a:ext cx="3701533" cy="8390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86"/>
                </a:lnSpc>
              </a:pPr>
              <a:r>
                <a:rPr lang="en-US" sz="1989">
                  <a:solidFill>
                    <a:srgbClr val="264E70"/>
                  </a:solidFill>
                  <a:latin typeface="Garet"/>
                </a:rPr>
                <a:t>Theory</a:t>
              </a:r>
            </a:p>
            <a:p>
              <a:pPr algn="ctr">
                <a:lnSpc>
                  <a:spcPts val="2586"/>
                </a:lnSpc>
              </a:pPr>
              <a:r>
                <a:rPr lang="en-US" sz="1989">
                  <a:solidFill>
                    <a:srgbClr val="264E70"/>
                  </a:solidFill>
                  <a:latin typeface="Garet"/>
                </a:rPr>
                <a:t>Method comparison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7507142" y="4059270"/>
            <a:ext cx="3270827" cy="4791041"/>
            <a:chOff x="0" y="0"/>
            <a:chExt cx="4361102" cy="6388055"/>
          </a:xfrm>
        </p:grpSpPr>
        <p:grpSp>
          <p:nvGrpSpPr>
            <p:cNvPr id="20" name="Group 20"/>
            <p:cNvGrpSpPr/>
            <p:nvPr/>
          </p:nvGrpSpPr>
          <p:grpSpPr>
            <a:xfrm>
              <a:off x="0" y="2517277"/>
              <a:ext cx="4361102" cy="3870778"/>
              <a:chOff x="0" y="0"/>
              <a:chExt cx="1693707" cy="1503281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1693707" cy="1503281"/>
              </a:xfrm>
              <a:custGeom>
                <a:avLst/>
                <a:gdLst/>
                <a:ahLst/>
                <a:cxnLst/>
                <a:rect l="l" t="t" r="r" b="b"/>
                <a:pathLst>
                  <a:path w="1693707" h="1503281">
                    <a:moveTo>
                      <a:pt x="1569247" y="1503281"/>
                    </a:moveTo>
                    <a:lnTo>
                      <a:pt x="124460" y="1503281"/>
                    </a:lnTo>
                    <a:cubicBezTo>
                      <a:pt x="55880" y="1503281"/>
                      <a:pt x="0" y="1447401"/>
                      <a:pt x="0" y="1378821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569247" y="0"/>
                    </a:lnTo>
                    <a:cubicBezTo>
                      <a:pt x="1637827" y="0"/>
                      <a:pt x="1693707" y="55880"/>
                      <a:pt x="1693707" y="124460"/>
                    </a:cubicBezTo>
                    <a:lnTo>
                      <a:pt x="1693707" y="1378821"/>
                    </a:lnTo>
                    <a:cubicBezTo>
                      <a:pt x="1693707" y="1447401"/>
                      <a:pt x="1637827" y="1503281"/>
                      <a:pt x="1569247" y="1503281"/>
                    </a:cubicBezTo>
                    <a:close/>
                  </a:path>
                </a:pathLst>
              </a:custGeom>
              <a:solidFill>
                <a:srgbClr val="F6F4E7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2" name="Group 22"/>
            <p:cNvGrpSpPr/>
            <p:nvPr/>
          </p:nvGrpSpPr>
          <p:grpSpPr>
            <a:xfrm>
              <a:off x="284169" y="0"/>
              <a:ext cx="3792764" cy="3792764"/>
              <a:chOff x="0" y="0"/>
              <a:chExt cx="6350000" cy="63500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264E70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450127" y="759534"/>
              <a:ext cx="1460849" cy="2273695"/>
            </a:xfrm>
            <a:prstGeom prst="rect">
              <a:avLst/>
            </a:prstGeom>
          </p:spPr>
        </p:pic>
        <p:sp>
          <p:nvSpPr>
            <p:cNvPr id="25" name="TextBox 25"/>
            <p:cNvSpPr txBox="1"/>
            <p:nvPr/>
          </p:nvSpPr>
          <p:spPr>
            <a:xfrm>
              <a:off x="221453" y="3956460"/>
              <a:ext cx="3918196" cy="5530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48"/>
                </a:lnSpc>
              </a:pPr>
              <a:r>
                <a:rPr lang="en-US" sz="2652">
                  <a:solidFill>
                    <a:srgbClr val="264E70"/>
                  </a:solidFill>
                  <a:latin typeface="Garet Bold"/>
                </a:rPr>
                <a:t>Methodology</a:t>
              </a: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4814488"/>
              <a:ext cx="4361102" cy="8390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86"/>
                </a:lnSpc>
              </a:pPr>
              <a:r>
                <a:rPr lang="en-US" sz="1989">
                  <a:solidFill>
                    <a:srgbClr val="264E70"/>
                  </a:solidFill>
                  <a:latin typeface="Garet"/>
                </a:rPr>
                <a:t>Flowchart</a:t>
              </a:r>
            </a:p>
            <a:p>
              <a:pPr algn="ctr">
                <a:lnSpc>
                  <a:spcPts val="2586"/>
                </a:lnSpc>
              </a:pPr>
              <a:r>
                <a:rPr lang="en-US" sz="1989">
                  <a:solidFill>
                    <a:srgbClr val="264E70"/>
                  </a:solidFill>
                  <a:latin typeface="Garet"/>
                </a:rPr>
                <a:t>Proposed Method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11101818" y="4059270"/>
            <a:ext cx="3270827" cy="4791041"/>
            <a:chOff x="0" y="0"/>
            <a:chExt cx="4361102" cy="6388055"/>
          </a:xfrm>
        </p:grpSpPr>
        <p:grpSp>
          <p:nvGrpSpPr>
            <p:cNvPr id="28" name="Group 28"/>
            <p:cNvGrpSpPr/>
            <p:nvPr/>
          </p:nvGrpSpPr>
          <p:grpSpPr>
            <a:xfrm>
              <a:off x="0" y="2517277"/>
              <a:ext cx="4361102" cy="3870778"/>
              <a:chOff x="0" y="0"/>
              <a:chExt cx="1693707" cy="1503281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0" y="0"/>
                <a:ext cx="1693707" cy="1503281"/>
              </a:xfrm>
              <a:custGeom>
                <a:avLst/>
                <a:gdLst/>
                <a:ahLst/>
                <a:cxnLst/>
                <a:rect l="l" t="t" r="r" b="b"/>
                <a:pathLst>
                  <a:path w="1693707" h="1503281">
                    <a:moveTo>
                      <a:pt x="1569247" y="1503281"/>
                    </a:moveTo>
                    <a:lnTo>
                      <a:pt x="124460" y="1503281"/>
                    </a:lnTo>
                    <a:cubicBezTo>
                      <a:pt x="55880" y="1503281"/>
                      <a:pt x="0" y="1447401"/>
                      <a:pt x="0" y="1378821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569247" y="0"/>
                    </a:lnTo>
                    <a:cubicBezTo>
                      <a:pt x="1637827" y="0"/>
                      <a:pt x="1693707" y="55880"/>
                      <a:pt x="1693707" y="124460"/>
                    </a:cubicBezTo>
                    <a:lnTo>
                      <a:pt x="1693707" y="1378821"/>
                    </a:lnTo>
                    <a:cubicBezTo>
                      <a:pt x="1693707" y="1447401"/>
                      <a:pt x="1637827" y="1503281"/>
                      <a:pt x="1569247" y="1503281"/>
                    </a:cubicBezTo>
                    <a:close/>
                  </a:path>
                </a:pathLst>
              </a:custGeom>
              <a:solidFill>
                <a:srgbClr val="F6F4E7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0" name="Group 30"/>
            <p:cNvGrpSpPr/>
            <p:nvPr/>
          </p:nvGrpSpPr>
          <p:grpSpPr>
            <a:xfrm>
              <a:off x="284169" y="0"/>
              <a:ext cx="3792764" cy="3792764"/>
              <a:chOff x="0" y="0"/>
              <a:chExt cx="6350000" cy="63500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5ACAC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32" name="Picture 32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1393284" y="759534"/>
              <a:ext cx="1574534" cy="2273695"/>
            </a:xfrm>
            <a:prstGeom prst="rect">
              <a:avLst/>
            </a:prstGeom>
          </p:spPr>
        </p:pic>
        <p:sp>
          <p:nvSpPr>
            <p:cNvPr id="33" name="TextBox 33"/>
            <p:cNvSpPr txBox="1"/>
            <p:nvPr/>
          </p:nvSpPr>
          <p:spPr>
            <a:xfrm>
              <a:off x="221453" y="3956460"/>
              <a:ext cx="3918195" cy="11534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48"/>
                </a:lnSpc>
              </a:pPr>
              <a:r>
                <a:rPr lang="en-US" sz="2652" dirty="0">
                  <a:solidFill>
                    <a:srgbClr val="264E70"/>
                  </a:solidFill>
                  <a:latin typeface="Garet Bold"/>
                </a:rPr>
                <a:t>Result &amp; Demonstration</a:t>
              </a:r>
            </a:p>
          </p:txBody>
        </p:sp>
      </p:grpSp>
      <p:sp>
        <p:nvSpPr>
          <p:cNvPr id="34" name="TextBox 34"/>
          <p:cNvSpPr txBox="1"/>
          <p:nvPr/>
        </p:nvSpPr>
        <p:spPr>
          <a:xfrm>
            <a:off x="1028700" y="1085850"/>
            <a:ext cx="6292422" cy="1158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8800"/>
              </a:lnSpc>
              <a:spcBef>
                <a:spcPct val="0"/>
              </a:spcBef>
            </a:pPr>
            <a:r>
              <a:rPr lang="en-US" sz="8000" dirty="0">
                <a:solidFill>
                  <a:schemeClr val="tx2"/>
                </a:solidFill>
                <a:latin typeface="Lazydog"/>
              </a:rPr>
              <a:t>CONTENT</a:t>
            </a:r>
          </a:p>
        </p:txBody>
      </p:sp>
      <p:grpSp>
        <p:nvGrpSpPr>
          <p:cNvPr id="35" name="Group 35"/>
          <p:cNvGrpSpPr/>
          <p:nvPr/>
        </p:nvGrpSpPr>
        <p:grpSpPr>
          <a:xfrm>
            <a:off x="14696495" y="4059270"/>
            <a:ext cx="3270827" cy="4791041"/>
            <a:chOff x="0" y="0"/>
            <a:chExt cx="4361102" cy="6388055"/>
          </a:xfrm>
        </p:grpSpPr>
        <p:grpSp>
          <p:nvGrpSpPr>
            <p:cNvPr id="36" name="Group 36"/>
            <p:cNvGrpSpPr/>
            <p:nvPr/>
          </p:nvGrpSpPr>
          <p:grpSpPr>
            <a:xfrm>
              <a:off x="0" y="2517277"/>
              <a:ext cx="4361102" cy="3870778"/>
              <a:chOff x="0" y="0"/>
              <a:chExt cx="1693707" cy="1503281"/>
            </a:xfrm>
          </p:grpSpPr>
          <p:sp>
            <p:nvSpPr>
              <p:cNvPr id="37" name="Freeform 37"/>
              <p:cNvSpPr/>
              <p:nvPr/>
            </p:nvSpPr>
            <p:spPr>
              <a:xfrm>
                <a:off x="0" y="0"/>
                <a:ext cx="1693707" cy="1503281"/>
              </a:xfrm>
              <a:custGeom>
                <a:avLst/>
                <a:gdLst/>
                <a:ahLst/>
                <a:cxnLst/>
                <a:rect l="l" t="t" r="r" b="b"/>
                <a:pathLst>
                  <a:path w="1693707" h="1503281">
                    <a:moveTo>
                      <a:pt x="1569247" y="1503281"/>
                    </a:moveTo>
                    <a:lnTo>
                      <a:pt x="124460" y="1503281"/>
                    </a:lnTo>
                    <a:cubicBezTo>
                      <a:pt x="55880" y="1503281"/>
                      <a:pt x="0" y="1447401"/>
                      <a:pt x="0" y="1378821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569247" y="0"/>
                    </a:lnTo>
                    <a:cubicBezTo>
                      <a:pt x="1637827" y="0"/>
                      <a:pt x="1693707" y="55880"/>
                      <a:pt x="1693707" y="124460"/>
                    </a:cubicBezTo>
                    <a:lnTo>
                      <a:pt x="1693707" y="1378821"/>
                    </a:lnTo>
                    <a:cubicBezTo>
                      <a:pt x="1693707" y="1447401"/>
                      <a:pt x="1637827" y="1503281"/>
                      <a:pt x="1569247" y="1503281"/>
                    </a:cubicBezTo>
                    <a:close/>
                  </a:path>
                </a:pathLst>
              </a:custGeom>
              <a:solidFill>
                <a:srgbClr val="F6F4E7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8" name="Group 38"/>
            <p:cNvGrpSpPr/>
            <p:nvPr/>
          </p:nvGrpSpPr>
          <p:grpSpPr>
            <a:xfrm>
              <a:off x="284169" y="0"/>
              <a:ext cx="3792764" cy="3792764"/>
              <a:chOff x="0" y="0"/>
              <a:chExt cx="6350000" cy="6350000"/>
            </a:xfrm>
          </p:grpSpPr>
          <p:sp>
            <p:nvSpPr>
              <p:cNvPr id="39" name="Freeform 39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264E70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0" name="TextBox 40"/>
            <p:cNvSpPr txBox="1"/>
            <p:nvPr/>
          </p:nvSpPr>
          <p:spPr>
            <a:xfrm>
              <a:off x="221453" y="3956460"/>
              <a:ext cx="3918196" cy="11320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48"/>
                </a:lnSpc>
              </a:pPr>
              <a:r>
                <a:rPr lang="en-US" sz="2652">
                  <a:solidFill>
                    <a:srgbClr val="264E70"/>
                  </a:solidFill>
                  <a:latin typeface="Garet Bold"/>
                </a:rPr>
                <a:t>Conclusion &amp; Future Work</a:t>
              </a:r>
            </a:p>
          </p:txBody>
        </p:sp>
        <p:sp>
          <p:nvSpPr>
            <p:cNvPr id="41" name="TextBox 41"/>
            <p:cNvSpPr txBox="1"/>
            <p:nvPr/>
          </p:nvSpPr>
          <p:spPr>
            <a:xfrm>
              <a:off x="0" y="4814488"/>
              <a:ext cx="4361102" cy="4074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86"/>
                </a:lnSpc>
              </a:pPr>
              <a:endParaRPr/>
            </a:p>
          </p:txBody>
        </p:sp>
        <p:pic>
          <p:nvPicPr>
            <p:cNvPr id="42" name="Picture 42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>
              <a:fillRect/>
            </a:stretch>
          </p:blipFill>
          <p:spPr>
            <a:xfrm>
              <a:off x="1376232" y="759534"/>
              <a:ext cx="1608639" cy="2273695"/>
            </a:xfrm>
            <a:prstGeom prst="rect">
              <a:avLst/>
            </a:prstGeom>
          </p:spPr>
        </p:pic>
      </p:grpSp>
      <p:pic>
        <p:nvPicPr>
          <p:cNvPr id="43" name="Picture 2">
            <a:extLst>
              <a:ext uri="{FF2B5EF4-FFF2-40B4-BE49-F238E27FC236}">
                <a16:creationId xmlns:a16="http://schemas.microsoft.com/office/drawing/2014/main" id="{F78242B1-4045-9D85-BD9A-2325EB6999A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 rot="5400000">
            <a:off x="16150998" y="712334"/>
            <a:ext cx="2849336" cy="1424668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4867764" y="7156639"/>
            <a:ext cx="5096636" cy="5096636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3123475" y="4218139"/>
            <a:ext cx="12543476" cy="4951714"/>
            <a:chOff x="0" y="0"/>
            <a:chExt cx="5383607" cy="212525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383607" cy="2125255"/>
            </a:xfrm>
            <a:custGeom>
              <a:avLst/>
              <a:gdLst/>
              <a:ahLst/>
              <a:cxnLst/>
              <a:rect l="l" t="t" r="r" b="b"/>
              <a:pathLst>
                <a:path w="5383607" h="2125255">
                  <a:moveTo>
                    <a:pt x="5259147" y="2125255"/>
                  </a:moveTo>
                  <a:lnTo>
                    <a:pt x="124460" y="2125255"/>
                  </a:lnTo>
                  <a:cubicBezTo>
                    <a:pt x="55880" y="2125255"/>
                    <a:pt x="0" y="2069375"/>
                    <a:pt x="0" y="200079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259147" y="0"/>
                  </a:lnTo>
                  <a:cubicBezTo>
                    <a:pt x="5327727" y="0"/>
                    <a:pt x="5383607" y="55880"/>
                    <a:pt x="5383607" y="124460"/>
                  </a:cubicBezTo>
                  <a:lnTo>
                    <a:pt x="5383607" y="2000795"/>
                  </a:lnTo>
                  <a:cubicBezTo>
                    <a:pt x="5383607" y="2069375"/>
                    <a:pt x="5327727" y="2125255"/>
                    <a:pt x="5259147" y="2125255"/>
                  </a:cubicBezTo>
                  <a:close/>
                </a:path>
              </a:pathLst>
            </a:custGeom>
            <a:solidFill>
              <a:srgbClr val="638481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2706214" y="4027639"/>
            <a:ext cx="12719542" cy="4951714"/>
            <a:chOff x="0" y="0"/>
            <a:chExt cx="5459174" cy="212525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459174" cy="2125255"/>
            </a:xfrm>
            <a:custGeom>
              <a:avLst/>
              <a:gdLst/>
              <a:ahLst/>
              <a:cxnLst/>
              <a:rect l="l" t="t" r="r" b="b"/>
              <a:pathLst>
                <a:path w="5459174" h="2125255">
                  <a:moveTo>
                    <a:pt x="5334714" y="2125255"/>
                  </a:moveTo>
                  <a:lnTo>
                    <a:pt x="124460" y="2125255"/>
                  </a:lnTo>
                  <a:cubicBezTo>
                    <a:pt x="55880" y="2125255"/>
                    <a:pt x="0" y="2069375"/>
                    <a:pt x="0" y="200079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334714" y="0"/>
                  </a:lnTo>
                  <a:cubicBezTo>
                    <a:pt x="5403294" y="0"/>
                    <a:pt x="5459174" y="55880"/>
                    <a:pt x="5459174" y="124460"/>
                  </a:cubicBezTo>
                  <a:lnTo>
                    <a:pt x="5459174" y="2000795"/>
                  </a:lnTo>
                  <a:cubicBezTo>
                    <a:pt x="5459174" y="2069375"/>
                    <a:pt x="5403294" y="2125255"/>
                    <a:pt x="5334714" y="2125255"/>
                  </a:cubicBezTo>
                  <a:close/>
                </a:path>
              </a:pathLst>
            </a:custGeom>
            <a:solidFill>
              <a:srgbClr val="F6F4E7"/>
            </a:solidFill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10800000">
            <a:off x="0" y="0"/>
            <a:ext cx="2129573" cy="2129573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5193107" y="4218139"/>
            <a:ext cx="7901785" cy="4591578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E0D5313F-6E56-6D5E-1BCF-11FD2DDE381A}"/>
              </a:ext>
            </a:extLst>
          </p:cNvPr>
          <p:cNvGrpSpPr/>
          <p:nvPr/>
        </p:nvGrpSpPr>
        <p:grpSpPr>
          <a:xfrm>
            <a:off x="10363200" y="4218139"/>
            <a:ext cx="2286000" cy="620561"/>
            <a:chOff x="0" y="0"/>
            <a:chExt cx="4384679" cy="281438"/>
          </a:xfrm>
          <a:solidFill>
            <a:srgbClr val="FF0000">
              <a:alpha val="44000"/>
            </a:srgbClr>
          </a:solidFill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1B09404A-184C-F099-CD2B-289839400E51}"/>
                </a:ext>
              </a:extLst>
            </p:cNvPr>
            <p:cNvSpPr/>
            <p:nvPr/>
          </p:nvSpPr>
          <p:spPr>
            <a:xfrm>
              <a:off x="0" y="0"/>
              <a:ext cx="4384679" cy="281438"/>
            </a:xfrm>
            <a:custGeom>
              <a:avLst/>
              <a:gdLst/>
              <a:ahLst/>
              <a:cxnLst/>
              <a:rect l="l" t="t" r="r" b="b"/>
              <a:pathLst>
                <a:path w="4384679" h="281438">
                  <a:moveTo>
                    <a:pt x="0" y="0"/>
                  </a:moveTo>
                  <a:lnTo>
                    <a:pt x="4384679" y="0"/>
                  </a:lnTo>
                  <a:lnTo>
                    <a:pt x="4384679" y="281438"/>
                  </a:lnTo>
                  <a:lnTo>
                    <a:pt x="0" y="281438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6" name="TextBox 10">
            <a:extLst>
              <a:ext uri="{FF2B5EF4-FFF2-40B4-BE49-F238E27FC236}">
                <a16:creationId xmlns:a16="http://schemas.microsoft.com/office/drawing/2014/main" id="{C093A35F-A5F1-0637-5C8E-D1A80EAB5C0F}"/>
              </a:ext>
            </a:extLst>
          </p:cNvPr>
          <p:cNvSpPr txBox="1"/>
          <p:nvPr/>
        </p:nvSpPr>
        <p:spPr>
          <a:xfrm>
            <a:off x="3422877" y="1085850"/>
            <a:ext cx="11442246" cy="2273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00"/>
              </a:lnSpc>
            </a:pPr>
            <a:r>
              <a:rPr lang="en-US" sz="8000" dirty="0">
                <a:solidFill>
                  <a:schemeClr val="tx2"/>
                </a:solidFill>
                <a:latin typeface="Lazydog"/>
              </a:rPr>
              <a:t>METHODOLOGY:</a:t>
            </a:r>
          </a:p>
          <a:p>
            <a:pPr marL="0" lvl="0" indent="0" algn="ctr">
              <a:lnSpc>
                <a:spcPts val="8800"/>
              </a:lnSpc>
              <a:spcBef>
                <a:spcPct val="0"/>
              </a:spcBef>
            </a:pPr>
            <a:r>
              <a:rPr lang="en-US" sz="8000" dirty="0">
                <a:solidFill>
                  <a:schemeClr val="tx2"/>
                </a:solidFill>
                <a:latin typeface="Lazydog"/>
              </a:rPr>
              <a:t>SYSTEM FLOWCHART</a:t>
            </a:r>
          </a:p>
        </p:txBody>
      </p:sp>
    </p:spTree>
    <p:extLst>
      <p:ext uri="{BB962C8B-B14F-4D97-AF65-F5344CB8AC3E}">
        <p14:creationId xmlns:p14="http://schemas.microsoft.com/office/powerpoint/2010/main" val="27643058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4867764" y="7156639"/>
            <a:ext cx="5096636" cy="5096636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3123475" y="4218139"/>
            <a:ext cx="12543476" cy="4951714"/>
            <a:chOff x="0" y="0"/>
            <a:chExt cx="5383607" cy="212525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383607" cy="2125255"/>
            </a:xfrm>
            <a:custGeom>
              <a:avLst/>
              <a:gdLst/>
              <a:ahLst/>
              <a:cxnLst/>
              <a:rect l="l" t="t" r="r" b="b"/>
              <a:pathLst>
                <a:path w="5383607" h="2125255">
                  <a:moveTo>
                    <a:pt x="5259147" y="2125255"/>
                  </a:moveTo>
                  <a:lnTo>
                    <a:pt x="124460" y="2125255"/>
                  </a:lnTo>
                  <a:cubicBezTo>
                    <a:pt x="55880" y="2125255"/>
                    <a:pt x="0" y="2069375"/>
                    <a:pt x="0" y="200079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259147" y="0"/>
                  </a:lnTo>
                  <a:cubicBezTo>
                    <a:pt x="5327727" y="0"/>
                    <a:pt x="5383607" y="55880"/>
                    <a:pt x="5383607" y="124460"/>
                  </a:cubicBezTo>
                  <a:lnTo>
                    <a:pt x="5383607" y="2000795"/>
                  </a:lnTo>
                  <a:cubicBezTo>
                    <a:pt x="5383607" y="2069375"/>
                    <a:pt x="5327727" y="2125255"/>
                    <a:pt x="5259147" y="2125255"/>
                  </a:cubicBezTo>
                  <a:close/>
                </a:path>
              </a:pathLst>
            </a:custGeom>
            <a:solidFill>
              <a:srgbClr val="638481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2706214" y="4027639"/>
            <a:ext cx="12719542" cy="4951714"/>
            <a:chOff x="0" y="0"/>
            <a:chExt cx="5459174" cy="212525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459174" cy="2125255"/>
            </a:xfrm>
            <a:custGeom>
              <a:avLst/>
              <a:gdLst/>
              <a:ahLst/>
              <a:cxnLst/>
              <a:rect l="l" t="t" r="r" b="b"/>
              <a:pathLst>
                <a:path w="5459174" h="2125255">
                  <a:moveTo>
                    <a:pt x="5334714" y="2125255"/>
                  </a:moveTo>
                  <a:lnTo>
                    <a:pt x="124460" y="2125255"/>
                  </a:lnTo>
                  <a:cubicBezTo>
                    <a:pt x="55880" y="2125255"/>
                    <a:pt x="0" y="2069375"/>
                    <a:pt x="0" y="200079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334714" y="0"/>
                  </a:lnTo>
                  <a:cubicBezTo>
                    <a:pt x="5403294" y="0"/>
                    <a:pt x="5459174" y="55880"/>
                    <a:pt x="5459174" y="124460"/>
                  </a:cubicBezTo>
                  <a:lnTo>
                    <a:pt x="5459174" y="2000795"/>
                  </a:lnTo>
                  <a:cubicBezTo>
                    <a:pt x="5459174" y="2069375"/>
                    <a:pt x="5403294" y="2125255"/>
                    <a:pt x="5334714" y="2125255"/>
                  </a:cubicBezTo>
                  <a:close/>
                </a:path>
              </a:pathLst>
            </a:custGeom>
            <a:solidFill>
              <a:srgbClr val="F6F4E7"/>
            </a:solidFill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10800000">
            <a:off x="0" y="0"/>
            <a:ext cx="2129573" cy="2129573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5193107" y="4218139"/>
            <a:ext cx="7901785" cy="4591578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E0D5313F-6E56-6D5E-1BCF-11FD2DDE381A}"/>
              </a:ext>
            </a:extLst>
          </p:cNvPr>
          <p:cNvGrpSpPr/>
          <p:nvPr/>
        </p:nvGrpSpPr>
        <p:grpSpPr>
          <a:xfrm>
            <a:off x="10363200" y="4218139"/>
            <a:ext cx="2286000" cy="620561"/>
            <a:chOff x="0" y="0"/>
            <a:chExt cx="4384679" cy="281438"/>
          </a:xfrm>
          <a:solidFill>
            <a:srgbClr val="FF0000">
              <a:alpha val="44000"/>
            </a:srgbClr>
          </a:solidFill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1B09404A-184C-F099-CD2B-289839400E51}"/>
                </a:ext>
              </a:extLst>
            </p:cNvPr>
            <p:cNvSpPr/>
            <p:nvPr/>
          </p:nvSpPr>
          <p:spPr>
            <a:xfrm>
              <a:off x="0" y="0"/>
              <a:ext cx="4384679" cy="281438"/>
            </a:xfrm>
            <a:custGeom>
              <a:avLst/>
              <a:gdLst/>
              <a:ahLst/>
              <a:cxnLst/>
              <a:rect l="l" t="t" r="r" b="b"/>
              <a:pathLst>
                <a:path w="4384679" h="281438">
                  <a:moveTo>
                    <a:pt x="0" y="0"/>
                  </a:moveTo>
                  <a:lnTo>
                    <a:pt x="4384679" y="0"/>
                  </a:lnTo>
                  <a:lnTo>
                    <a:pt x="4384679" y="281438"/>
                  </a:lnTo>
                  <a:lnTo>
                    <a:pt x="0" y="281438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B640D612-02AC-B71B-4BF7-C546006087DC}"/>
              </a:ext>
            </a:extLst>
          </p:cNvPr>
          <p:cNvSpPr txBox="1"/>
          <p:nvPr/>
        </p:nvSpPr>
        <p:spPr>
          <a:xfrm>
            <a:off x="4199206" y="1695119"/>
            <a:ext cx="2975533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457200" indent="-457200" algn="ctr">
              <a:buAutoNum type="arabicParenR"/>
            </a:pPr>
            <a:r>
              <a:rPr lang="en-US" sz="2400" dirty="0">
                <a:latin typeface="Garet" panose="020B0604020202020204" charset="0"/>
              </a:rPr>
              <a:t>Images are cropped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F19D98B-FA87-40A3-C50A-D1583E818BAD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5686973" y="2526116"/>
            <a:ext cx="5580634" cy="1692023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316A76DC-26C0-8744-2AF5-B6CF75621722}"/>
              </a:ext>
            </a:extLst>
          </p:cNvPr>
          <p:cNvSpPr txBox="1"/>
          <p:nvPr/>
        </p:nvSpPr>
        <p:spPr>
          <a:xfrm>
            <a:off x="11272833" y="1529408"/>
            <a:ext cx="2975533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Garet" panose="020B0604020202020204" charset="0"/>
              </a:rPr>
              <a:t>2)  Split into training and testing data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D20D393-FA82-760E-1438-E64ADE7FAC4D}"/>
              </a:ext>
            </a:extLst>
          </p:cNvPr>
          <p:cNvCxnSpPr>
            <a:stCxn id="22" idx="2"/>
          </p:cNvCxnSpPr>
          <p:nvPr/>
        </p:nvCxnSpPr>
        <p:spPr>
          <a:xfrm flipH="1">
            <a:off x="11761473" y="2729737"/>
            <a:ext cx="999127" cy="1488402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79708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4867764" y="7156639"/>
            <a:ext cx="5096636" cy="5096636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3123475" y="4218139"/>
            <a:ext cx="12543476" cy="4951714"/>
            <a:chOff x="0" y="0"/>
            <a:chExt cx="5383607" cy="212525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383607" cy="2125255"/>
            </a:xfrm>
            <a:custGeom>
              <a:avLst/>
              <a:gdLst/>
              <a:ahLst/>
              <a:cxnLst/>
              <a:rect l="l" t="t" r="r" b="b"/>
              <a:pathLst>
                <a:path w="5383607" h="2125255">
                  <a:moveTo>
                    <a:pt x="5259147" y="2125255"/>
                  </a:moveTo>
                  <a:lnTo>
                    <a:pt x="124460" y="2125255"/>
                  </a:lnTo>
                  <a:cubicBezTo>
                    <a:pt x="55880" y="2125255"/>
                    <a:pt x="0" y="2069375"/>
                    <a:pt x="0" y="200079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259147" y="0"/>
                  </a:lnTo>
                  <a:cubicBezTo>
                    <a:pt x="5327727" y="0"/>
                    <a:pt x="5383607" y="55880"/>
                    <a:pt x="5383607" y="124460"/>
                  </a:cubicBezTo>
                  <a:lnTo>
                    <a:pt x="5383607" y="2000795"/>
                  </a:lnTo>
                  <a:cubicBezTo>
                    <a:pt x="5383607" y="2069375"/>
                    <a:pt x="5327727" y="2125255"/>
                    <a:pt x="5259147" y="2125255"/>
                  </a:cubicBezTo>
                  <a:close/>
                </a:path>
              </a:pathLst>
            </a:custGeom>
            <a:solidFill>
              <a:srgbClr val="638481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2706214" y="4027639"/>
            <a:ext cx="12719542" cy="4951714"/>
            <a:chOff x="0" y="0"/>
            <a:chExt cx="5459174" cy="212525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459174" cy="2125255"/>
            </a:xfrm>
            <a:custGeom>
              <a:avLst/>
              <a:gdLst/>
              <a:ahLst/>
              <a:cxnLst/>
              <a:rect l="l" t="t" r="r" b="b"/>
              <a:pathLst>
                <a:path w="5459174" h="2125255">
                  <a:moveTo>
                    <a:pt x="5334714" y="2125255"/>
                  </a:moveTo>
                  <a:lnTo>
                    <a:pt x="124460" y="2125255"/>
                  </a:lnTo>
                  <a:cubicBezTo>
                    <a:pt x="55880" y="2125255"/>
                    <a:pt x="0" y="2069375"/>
                    <a:pt x="0" y="200079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334714" y="0"/>
                  </a:lnTo>
                  <a:cubicBezTo>
                    <a:pt x="5403294" y="0"/>
                    <a:pt x="5459174" y="55880"/>
                    <a:pt x="5459174" y="124460"/>
                  </a:cubicBezTo>
                  <a:lnTo>
                    <a:pt x="5459174" y="2000795"/>
                  </a:lnTo>
                  <a:cubicBezTo>
                    <a:pt x="5459174" y="2069375"/>
                    <a:pt x="5403294" y="2125255"/>
                    <a:pt x="5334714" y="2125255"/>
                  </a:cubicBezTo>
                  <a:close/>
                </a:path>
              </a:pathLst>
            </a:custGeom>
            <a:solidFill>
              <a:srgbClr val="F6F4E7"/>
            </a:solidFill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10800000">
            <a:off x="0" y="0"/>
            <a:ext cx="2129573" cy="2129573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5193107" y="4218139"/>
            <a:ext cx="7901785" cy="4591578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E0D5313F-6E56-6D5E-1BCF-11FD2DDE381A}"/>
              </a:ext>
            </a:extLst>
          </p:cNvPr>
          <p:cNvGrpSpPr/>
          <p:nvPr/>
        </p:nvGrpSpPr>
        <p:grpSpPr>
          <a:xfrm>
            <a:off x="5286957" y="5882935"/>
            <a:ext cx="2286000" cy="620561"/>
            <a:chOff x="0" y="0"/>
            <a:chExt cx="4384679" cy="281438"/>
          </a:xfrm>
          <a:solidFill>
            <a:srgbClr val="FF0000">
              <a:alpha val="44000"/>
            </a:srgbClr>
          </a:solidFill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1B09404A-184C-F099-CD2B-289839400E51}"/>
                </a:ext>
              </a:extLst>
            </p:cNvPr>
            <p:cNvSpPr/>
            <p:nvPr/>
          </p:nvSpPr>
          <p:spPr>
            <a:xfrm>
              <a:off x="0" y="0"/>
              <a:ext cx="4384679" cy="281438"/>
            </a:xfrm>
            <a:custGeom>
              <a:avLst/>
              <a:gdLst/>
              <a:ahLst/>
              <a:cxnLst/>
              <a:rect l="l" t="t" r="r" b="b"/>
              <a:pathLst>
                <a:path w="4384679" h="281438">
                  <a:moveTo>
                    <a:pt x="0" y="0"/>
                  </a:moveTo>
                  <a:lnTo>
                    <a:pt x="4384679" y="0"/>
                  </a:lnTo>
                  <a:lnTo>
                    <a:pt x="4384679" y="281438"/>
                  </a:lnTo>
                  <a:lnTo>
                    <a:pt x="0" y="281438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0" name="TextBox 10">
            <a:extLst>
              <a:ext uri="{FF2B5EF4-FFF2-40B4-BE49-F238E27FC236}">
                <a16:creationId xmlns:a16="http://schemas.microsoft.com/office/drawing/2014/main" id="{FE5D03B6-B522-03E8-5CF2-81E59CF42440}"/>
              </a:ext>
            </a:extLst>
          </p:cNvPr>
          <p:cNvSpPr txBox="1"/>
          <p:nvPr/>
        </p:nvSpPr>
        <p:spPr>
          <a:xfrm>
            <a:off x="3422877" y="1085850"/>
            <a:ext cx="11442246" cy="2273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00"/>
              </a:lnSpc>
            </a:pPr>
            <a:r>
              <a:rPr lang="en-US" sz="8000" dirty="0">
                <a:solidFill>
                  <a:schemeClr val="tx2"/>
                </a:solidFill>
                <a:latin typeface="Lazydog"/>
              </a:rPr>
              <a:t>METHODOLOGY:</a:t>
            </a:r>
          </a:p>
          <a:p>
            <a:pPr marL="0" lvl="0" indent="0" algn="ctr">
              <a:lnSpc>
                <a:spcPts val="8800"/>
              </a:lnSpc>
              <a:spcBef>
                <a:spcPct val="0"/>
              </a:spcBef>
            </a:pPr>
            <a:r>
              <a:rPr lang="en-US" sz="8000" dirty="0">
                <a:solidFill>
                  <a:schemeClr val="tx2"/>
                </a:solidFill>
                <a:latin typeface="Lazydog"/>
              </a:rPr>
              <a:t>SYSTEM FLOWCHART</a:t>
            </a:r>
          </a:p>
        </p:txBody>
      </p:sp>
    </p:spTree>
    <p:extLst>
      <p:ext uri="{BB962C8B-B14F-4D97-AF65-F5344CB8AC3E}">
        <p14:creationId xmlns:p14="http://schemas.microsoft.com/office/powerpoint/2010/main" val="22588501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4867764" y="7156639"/>
            <a:ext cx="5096636" cy="5096636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3123475" y="4218139"/>
            <a:ext cx="12543476" cy="4951714"/>
            <a:chOff x="0" y="0"/>
            <a:chExt cx="5383607" cy="212525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383607" cy="2125255"/>
            </a:xfrm>
            <a:custGeom>
              <a:avLst/>
              <a:gdLst/>
              <a:ahLst/>
              <a:cxnLst/>
              <a:rect l="l" t="t" r="r" b="b"/>
              <a:pathLst>
                <a:path w="5383607" h="2125255">
                  <a:moveTo>
                    <a:pt x="5259147" y="2125255"/>
                  </a:moveTo>
                  <a:lnTo>
                    <a:pt x="124460" y="2125255"/>
                  </a:lnTo>
                  <a:cubicBezTo>
                    <a:pt x="55880" y="2125255"/>
                    <a:pt x="0" y="2069375"/>
                    <a:pt x="0" y="200079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259147" y="0"/>
                  </a:lnTo>
                  <a:cubicBezTo>
                    <a:pt x="5327727" y="0"/>
                    <a:pt x="5383607" y="55880"/>
                    <a:pt x="5383607" y="124460"/>
                  </a:cubicBezTo>
                  <a:lnTo>
                    <a:pt x="5383607" y="2000795"/>
                  </a:lnTo>
                  <a:cubicBezTo>
                    <a:pt x="5383607" y="2069375"/>
                    <a:pt x="5327727" y="2125255"/>
                    <a:pt x="5259147" y="2125255"/>
                  </a:cubicBezTo>
                  <a:close/>
                </a:path>
              </a:pathLst>
            </a:custGeom>
            <a:solidFill>
              <a:srgbClr val="638481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2706214" y="4027639"/>
            <a:ext cx="12719542" cy="4951714"/>
            <a:chOff x="0" y="0"/>
            <a:chExt cx="5459174" cy="212525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459174" cy="2125255"/>
            </a:xfrm>
            <a:custGeom>
              <a:avLst/>
              <a:gdLst/>
              <a:ahLst/>
              <a:cxnLst/>
              <a:rect l="l" t="t" r="r" b="b"/>
              <a:pathLst>
                <a:path w="5459174" h="2125255">
                  <a:moveTo>
                    <a:pt x="5334714" y="2125255"/>
                  </a:moveTo>
                  <a:lnTo>
                    <a:pt x="124460" y="2125255"/>
                  </a:lnTo>
                  <a:cubicBezTo>
                    <a:pt x="55880" y="2125255"/>
                    <a:pt x="0" y="2069375"/>
                    <a:pt x="0" y="200079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334714" y="0"/>
                  </a:lnTo>
                  <a:cubicBezTo>
                    <a:pt x="5403294" y="0"/>
                    <a:pt x="5459174" y="55880"/>
                    <a:pt x="5459174" y="124460"/>
                  </a:cubicBezTo>
                  <a:lnTo>
                    <a:pt x="5459174" y="2000795"/>
                  </a:lnTo>
                  <a:cubicBezTo>
                    <a:pt x="5459174" y="2069375"/>
                    <a:pt x="5403294" y="2125255"/>
                    <a:pt x="5334714" y="2125255"/>
                  </a:cubicBezTo>
                  <a:close/>
                </a:path>
              </a:pathLst>
            </a:custGeom>
            <a:solidFill>
              <a:srgbClr val="F6F4E7"/>
            </a:solidFill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10800000">
            <a:off x="0" y="0"/>
            <a:ext cx="2129573" cy="2129573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5193107" y="4218139"/>
            <a:ext cx="7901785" cy="4591578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E0D5313F-6E56-6D5E-1BCF-11FD2DDE381A}"/>
              </a:ext>
            </a:extLst>
          </p:cNvPr>
          <p:cNvGrpSpPr/>
          <p:nvPr/>
        </p:nvGrpSpPr>
        <p:grpSpPr>
          <a:xfrm>
            <a:off x="5286957" y="5882935"/>
            <a:ext cx="2286000" cy="620561"/>
            <a:chOff x="0" y="0"/>
            <a:chExt cx="4384679" cy="281438"/>
          </a:xfrm>
          <a:solidFill>
            <a:srgbClr val="FF0000">
              <a:alpha val="44000"/>
            </a:srgbClr>
          </a:solidFill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1B09404A-184C-F099-CD2B-289839400E51}"/>
                </a:ext>
              </a:extLst>
            </p:cNvPr>
            <p:cNvSpPr/>
            <p:nvPr/>
          </p:nvSpPr>
          <p:spPr>
            <a:xfrm>
              <a:off x="0" y="0"/>
              <a:ext cx="4384679" cy="281438"/>
            </a:xfrm>
            <a:custGeom>
              <a:avLst/>
              <a:gdLst/>
              <a:ahLst/>
              <a:cxnLst/>
              <a:rect l="l" t="t" r="r" b="b"/>
              <a:pathLst>
                <a:path w="4384679" h="281438">
                  <a:moveTo>
                    <a:pt x="0" y="0"/>
                  </a:moveTo>
                  <a:lnTo>
                    <a:pt x="4384679" y="0"/>
                  </a:lnTo>
                  <a:lnTo>
                    <a:pt x="4384679" y="281438"/>
                  </a:lnTo>
                  <a:lnTo>
                    <a:pt x="0" y="281438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A84A5424-90C0-F4FE-7C62-11618A00BEAA}"/>
              </a:ext>
            </a:extLst>
          </p:cNvPr>
          <p:cNvSpPr txBox="1"/>
          <p:nvPr/>
        </p:nvSpPr>
        <p:spPr>
          <a:xfrm>
            <a:off x="3636579" y="1529408"/>
            <a:ext cx="3966858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Garet" panose="020B0604020202020204" charset="0"/>
              </a:rPr>
              <a:t>IMPROVEMENT</a:t>
            </a:r>
          </a:p>
          <a:p>
            <a:pPr algn="ctr"/>
            <a:r>
              <a:rPr lang="en-US" sz="2400" dirty="0">
                <a:latin typeface="Garet" panose="020B0604020202020204" charset="0"/>
              </a:rPr>
              <a:t>- Transfer learning is utilized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90A6F92-E904-B8BC-4D57-D0B74D59894C}"/>
              </a:ext>
            </a:extLst>
          </p:cNvPr>
          <p:cNvSpPr txBox="1"/>
          <p:nvPr/>
        </p:nvSpPr>
        <p:spPr>
          <a:xfrm>
            <a:off x="8534400" y="1117147"/>
            <a:ext cx="3966858" cy="19389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Garet" panose="020B0604020202020204" charset="0"/>
              </a:rPr>
              <a:t>MobileNet model</a:t>
            </a:r>
          </a:p>
          <a:p>
            <a:pPr marL="342900" indent="-342900" algn="ctr">
              <a:buFontTx/>
              <a:buChar char="-"/>
            </a:pPr>
            <a:r>
              <a:rPr lang="en-US" sz="2400" dirty="0">
                <a:latin typeface="Garet" panose="020B0604020202020204" charset="0"/>
              </a:rPr>
              <a:t>Trained on large dataset</a:t>
            </a:r>
          </a:p>
          <a:p>
            <a:pPr marL="342900" indent="-342900" algn="ctr">
              <a:buFontTx/>
              <a:buChar char="-"/>
            </a:pPr>
            <a:r>
              <a:rPr lang="en-US" sz="2400" dirty="0">
                <a:latin typeface="Garet" panose="020B0604020202020204" charset="0"/>
              </a:rPr>
              <a:t>Many features extracted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1970DEA9-2266-ADF9-9A95-175651D4B1D9}"/>
              </a:ext>
            </a:extLst>
          </p:cNvPr>
          <p:cNvSpPr/>
          <p:nvPr/>
        </p:nvSpPr>
        <p:spPr>
          <a:xfrm>
            <a:off x="12634857" y="1831503"/>
            <a:ext cx="920069" cy="596137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304F343-6110-1E0A-4711-5CF957D1FDD3}"/>
              </a:ext>
            </a:extLst>
          </p:cNvPr>
          <p:cNvSpPr txBox="1"/>
          <p:nvPr/>
        </p:nvSpPr>
        <p:spPr>
          <a:xfrm>
            <a:off x="13688525" y="1671144"/>
            <a:ext cx="2547078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Garet" panose="020B0604020202020204" charset="0"/>
              </a:rPr>
              <a:t>Improve the accuracy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B7F7923-6D74-A07B-AC5F-431A552E161B}"/>
              </a:ext>
            </a:extLst>
          </p:cNvPr>
          <p:cNvCxnSpPr>
            <a:stCxn id="14" idx="2"/>
          </p:cNvCxnSpPr>
          <p:nvPr/>
        </p:nvCxnSpPr>
        <p:spPr>
          <a:xfrm>
            <a:off x="5620008" y="2729737"/>
            <a:ext cx="337330" cy="3153198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0053556-8887-6765-57A8-75566AF83E8E}"/>
              </a:ext>
            </a:extLst>
          </p:cNvPr>
          <p:cNvCxnSpPr>
            <a:stCxn id="15" idx="2"/>
          </p:cNvCxnSpPr>
          <p:nvPr/>
        </p:nvCxnSpPr>
        <p:spPr>
          <a:xfrm flipH="1">
            <a:off x="6629400" y="3056139"/>
            <a:ext cx="3888429" cy="2826796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61811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4867764" y="7156639"/>
            <a:ext cx="5096636" cy="5096636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3123475" y="4218139"/>
            <a:ext cx="12543476" cy="4951714"/>
            <a:chOff x="0" y="0"/>
            <a:chExt cx="5383607" cy="212525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383607" cy="2125255"/>
            </a:xfrm>
            <a:custGeom>
              <a:avLst/>
              <a:gdLst/>
              <a:ahLst/>
              <a:cxnLst/>
              <a:rect l="l" t="t" r="r" b="b"/>
              <a:pathLst>
                <a:path w="5383607" h="2125255">
                  <a:moveTo>
                    <a:pt x="5259147" y="2125255"/>
                  </a:moveTo>
                  <a:lnTo>
                    <a:pt x="124460" y="2125255"/>
                  </a:lnTo>
                  <a:cubicBezTo>
                    <a:pt x="55880" y="2125255"/>
                    <a:pt x="0" y="2069375"/>
                    <a:pt x="0" y="200079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259147" y="0"/>
                  </a:lnTo>
                  <a:cubicBezTo>
                    <a:pt x="5327727" y="0"/>
                    <a:pt x="5383607" y="55880"/>
                    <a:pt x="5383607" y="124460"/>
                  </a:cubicBezTo>
                  <a:lnTo>
                    <a:pt x="5383607" y="2000795"/>
                  </a:lnTo>
                  <a:cubicBezTo>
                    <a:pt x="5383607" y="2069375"/>
                    <a:pt x="5327727" y="2125255"/>
                    <a:pt x="5259147" y="2125255"/>
                  </a:cubicBezTo>
                  <a:close/>
                </a:path>
              </a:pathLst>
            </a:custGeom>
            <a:solidFill>
              <a:srgbClr val="638481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2706214" y="4027639"/>
            <a:ext cx="12719542" cy="4951714"/>
            <a:chOff x="0" y="0"/>
            <a:chExt cx="5459174" cy="212525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459174" cy="2125255"/>
            </a:xfrm>
            <a:custGeom>
              <a:avLst/>
              <a:gdLst/>
              <a:ahLst/>
              <a:cxnLst/>
              <a:rect l="l" t="t" r="r" b="b"/>
              <a:pathLst>
                <a:path w="5459174" h="2125255">
                  <a:moveTo>
                    <a:pt x="5334714" y="2125255"/>
                  </a:moveTo>
                  <a:lnTo>
                    <a:pt x="124460" y="2125255"/>
                  </a:lnTo>
                  <a:cubicBezTo>
                    <a:pt x="55880" y="2125255"/>
                    <a:pt x="0" y="2069375"/>
                    <a:pt x="0" y="200079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334714" y="0"/>
                  </a:lnTo>
                  <a:cubicBezTo>
                    <a:pt x="5403294" y="0"/>
                    <a:pt x="5459174" y="55880"/>
                    <a:pt x="5459174" y="124460"/>
                  </a:cubicBezTo>
                  <a:lnTo>
                    <a:pt x="5459174" y="2000795"/>
                  </a:lnTo>
                  <a:cubicBezTo>
                    <a:pt x="5459174" y="2069375"/>
                    <a:pt x="5403294" y="2125255"/>
                    <a:pt x="5334714" y="2125255"/>
                  </a:cubicBezTo>
                  <a:close/>
                </a:path>
              </a:pathLst>
            </a:custGeom>
            <a:solidFill>
              <a:srgbClr val="F6F4E7"/>
            </a:solidFill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10800000">
            <a:off x="0" y="0"/>
            <a:ext cx="2129573" cy="2129573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5193107" y="4218139"/>
            <a:ext cx="7901785" cy="4591578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3422877" y="1085850"/>
            <a:ext cx="11442246" cy="2273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00"/>
              </a:lnSpc>
            </a:pPr>
            <a:r>
              <a:rPr lang="en-US" sz="8000" dirty="0">
                <a:solidFill>
                  <a:schemeClr val="tx2"/>
                </a:solidFill>
                <a:latin typeface="Lazydog"/>
              </a:rPr>
              <a:t>METHODOLOGY:</a:t>
            </a:r>
          </a:p>
          <a:p>
            <a:pPr marL="0" lvl="0" indent="0" algn="ctr">
              <a:lnSpc>
                <a:spcPts val="8800"/>
              </a:lnSpc>
              <a:spcBef>
                <a:spcPct val="0"/>
              </a:spcBef>
            </a:pPr>
            <a:r>
              <a:rPr lang="en-US" sz="8000" dirty="0">
                <a:solidFill>
                  <a:schemeClr val="tx2"/>
                </a:solidFill>
                <a:latin typeface="Lazydog"/>
              </a:rPr>
              <a:t>SYSTEM FLOWCHART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0D5313F-6E56-6D5E-1BCF-11FD2DDE381A}"/>
              </a:ext>
            </a:extLst>
          </p:cNvPr>
          <p:cNvGrpSpPr/>
          <p:nvPr/>
        </p:nvGrpSpPr>
        <p:grpSpPr>
          <a:xfrm>
            <a:off x="8077200" y="5893367"/>
            <a:ext cx="2286000" cy="620561"/>
            <a:chOff x="0" y="0"/>
            <a:chExt cx="4384679" cy="281438"/>
          </a:xfrm>
          <a:solidFill>
            <a:srgbClr val="FF0000">
              <a:alpha val="44000"/>
            </a:srgbClr>
          </a:solidFill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1B09404A-184C-F099-CD2B-289839400E51}"/>
                </a:ext>
              </a:extLst>
            </p:cNvPr>
            <p:cNvSpPr/>
            <p:nvPr/>
          </p:nvSpPr>
          <p:spPr>
            <a:xfrm>
              <a:off x="0" y="0"/>
              <a:ext cx="4384679" cy="281438"/>
            </a:xfrm>
            <a:custGeom>
              <a:avLst/>
              <a:gdLst/>
              <a:ahLst/>
              <a:cxnLst/>
              <a:rect l="l" t="t" r="r" b="b"/>
              <a:pathLst>
                <a:path w="4384679" h="281438">
                  <a:moveTo>
                    <a:pt x="0" y="0"/>
                  </a:moveTo>
                  <a:lnTo>
                    <a:pt x="4384679" y="0"/>
                  </a:lnTo>
                  <a:lnTo>
                    <a:pt x="4384679" y="281438"/>
                  </a:lnTo>
                  <a:lnTo>
                    <a:pt x="0" y="281438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854357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4867764" y="7156639"/>
            <a:ext cx="5096636" cy="5096636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3123475" y="4218139"/>
            <a:ext cx="12543476" cy="4951714"/>
            <a:chOff x="0" y="0"/>
            <a:chExt cx="5383607" cy="212525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383607" cy="2125255"/>
            </a:xfrm>
            <a:custGeom>
              <a:avLst/>
              <a:gdLst/>
              <a:ahLst/>
              <a:cxnLst/>
              <a:rect l="l" t="t" r="r" b="b"/>
              <a:pathLst>
                <a:path w="5383607" h="2125255">
                  <a:moveTo>
                    <a:pt x="5259147" y="2125255"/>
                  </a:moveTo>
                  <a:lnTo>
                    <a:pt x="124460" y="2125255"/>
                  </a:lnTo>
                  <a:cubicBezTo>
                    <a:pt x="55880" y="2125255"/>
                    <a:pt x="0" y="2069375"/>
                    <a:pt x="0" y="200079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259147" y="0"/>
                  </a:lnTo>
                  <a:cubicBezTo>
                    <a:pt x="5327727" y="0"/>
                    <a:pt x="5383607" y="55880"/>
                    <a:pt x="5383607" y="124460"/>
                  </a:cubicBezTo>
                  <a:lnTo>
                    <a:pt x="5383607" y="2000795"/>
                  </a:lnTo>
                  <a:cubicBezTo>
                    <a:pt x="5383607" y="2069375"/>
                    <a:pt x="5327727" y="2125255"/>
                    <a:pt x="5259147" y="2125255"/>
                  </a:cubicBezTo>
                  <a:close/>
                </a:path>
              </a:pathLst>
            </a:custGeom>
            <a:solidFill>
              <a:srgbClr val="638481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2706214" y="4027639"/>
            <a:ext cx="12719542" cy="4951714"/>
            <a:chOff x="0" y="0"/>
            <a:chExt cx="5459174" cy="212525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459174" cy="2125255"/>
            </a:xfrm>
            <a:custGeom>
              <a:avLst/>
              <a:gdLst/>
              <a:ahLst/>
              <a:cxnLst/>
              <a:rect l="l" t="t" r="r" b="b"/>
              <a:pathLst>
                <a:path w="5459174" h="2125255">
                  <a:moveTo>
                    <a:pt x="5334714" y="2125255"/>
                  </a:moveTo>
                  <a:lnTo>
                    <a:pt x="124460" y="2125255"/>
                  </a:lnTo>
                  <a:cubicBezTo>
                    <a:pt x="55880" y="2125255"/>
                    <a:pt x="0" y="2069375"/>
                    <a:pt x="0" y="200079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334714" y="0"/>
                  </a:lnTo>
                  <a:cubicBezTo>
                    <a:pt x="5403294" y="0"/>
                    <a:pt x="5459174" y="55880"/>
                    <a:pt x="5459174" y="124460"/>
                  </a:cubicBezTo>
                  <a:lnTo>
                    <a:pt x="5459174" y="2000795"/>
                  </a:lnTo>
                  <a:cubicBezTo>
                    <a:pt x="5459174" y="2069375"/>
                    <a:pt x="5403294" y="2125255"/>
                    <a:pt x="5334714" y="2125255"/>
                  </a:cubicBezTo>
                  <a:close/>
                </a:path>
              </a:pathLst>
            </a:custGeom>
            <a:solidFill>
              <a:srgbClr val="F6F4E7"/>
            </a:solidFill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10800000">
            <a:off x="0" y="0"/>
            <a:ext cx="2129573" cy="2129573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5193107" y="4218139"/>
            <a:ext cx="7901785" cy="4591578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3422877" y="1085850"/>
            <a:ext cx="11442246" cy="2273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00"/>
              </a:lnSpc>
            </a:pPr>
            <a:r>
              <a:rPr lang="en-US" sz="8000" dirty="0">
                <a:solidFill>
                  <a:schemeClr val="tx2"/>
                </a:solidFill>
                <a:latin typeface="Lazydog"/>
              </a:rPr>
              <a:t>METHODOLOGY:</a:t>
            </a:r>
          </a:p>
          <a:p>
            <a:pPr marL="0" lvl="0" indent="0" algn="ctr">
              <a:lnSpc>
                <a:spcPts val="8800"/>
              </a:lnSpc>
              <a:spcBef>
                <a:spcPct val="0"/>
              </a:spcBef>
            </a:pPr>
            <a:r>
              <a:rPr lang="en-US" sz="8000" dirty="0">
                <a:solidFill>
                  <a:schemeClr val="tx2"/>
                </a:solidFill>
                <a:latin typeface="Lazydog"/>
              </a:rPr>
              <a:t>SYSTEM FLOWCHART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0D5313F-6E56-6D5E-1BCF-11FD2DDE381A}"/>
              </a:ext>
            </a:extLst>
          </p:cNvPr>
          <p:cNvGrpSpPr/>
          <p:nvPr/>
        </p:nvGrpSpPr>
        <p:grpSpPr>
          <a:xfrm>
            <a:off x="10808892" y="5893367"/>
            <a:ext cx="2286000" cy="620561"/>
            <a:chOff x="0" y="0"/>
            <a:chExt cx="4384679" cy="281438"/>
          </a:xfrm>
          <a:solidFill>
            <a:srgbClr val="FF0000">
              <a:alpha val="44000"/>
            </a:srgbClr>
          </a:solidFill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1B09404A-184C-F099-CD2B-289839400E51}"/>
                </a:ext>
              </a:extLst>
            </p:cNvPr>
            <p:cNvSpPr/>
            <p:nvPr/>
          </p:nvSpPr>
          <p:spPr>
            <a:xfrm>
              <a:off x="0" y="0"/>
              <a:ext cx="4384679" cy="281438"/>
            </a:xfrm>
            <a:custGeom>
              <a:avLst/>
              <a:gdLst/>
              <a:ahLst/>
              <a:cxnLst/>
              <a:rect l="l" t="t" r="r" b="b"/>
              <a:pathLst>
                <a:path w="4384679" h="281438">
                  <a:moveTo>
                    <a:pt x="0" y="0"/>
                  </a:moveTo>
                  <a:lnTo>
                    <a:pt x="4384679" y="0"/>
                  </a:lnTo>
                  <a:lnTo>
                    <a:pt x="4384679" y="281438"/>
                  </a:lnTo>
                  <a:lnTo>
                    <a:pt x="0" y="281438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543020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4867764" y="7156639"/>
            <a:ext cx="5096636" cy="5096636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3123475" y="4218139"/>
            <a:ext cx="12543476" cy="4951714"/>
            <a:chOff x="0" y="0"/>
            <a:chExt cx="5383607" cy="212525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383607" cy="2125255"/>
            </a:xfrm>
            <a:custGeom>
              <a:avLst/>
              <a:gdLst/>
              <a:ahLst/>
              <a:cxnLst/>
              <a:rect l="l" t="t" r="r" b="b"/>
              <a:pathLst>
                <a:path w="5383607" h="2125255">
                  <a:moveTo>
                    <a:pt x="5259147" y="2125255"/>
                  </a:moveTo>
                  <a:lnTo>
                    <a:pt x="124460" y="2125255"/>
                  </a:lnTo>
                  <a:cubicBezTo>
                    <a:pt x="55880" y="2125255"/>
                    <a:pt x="0" y="2069375"/>
                    <a:pt x="0" y="200079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259147" y="0"/>
                  </a:lnTo>
                  <a:cubicBezTo>
                    <a:pt x="5327727" y="0"/>
                    <a:pt x="5383607" y="55880"/>
                    <a:pt x="5383607" y="124460"/>
                  </a:cubicBezTo>
                  <a:lnTo>
                    <a:pt x="5383607" y="2000795"/>
                  </a:lnTo>
                  <a:cubicBezTo>
                    <a:pt x="5383607" y="2069375"/>
                    <a:pt x="5327727" y="2125255"/>
                    <a:pt x="5259147" y="2125255"/>
                  </a:cubicBezTo>
                  <a:close/>
                </a:path>
              </a:pathLst>
            </a:custGeom>
            <a:solidFill>
              <a:srgbClr val="638481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2706214" y="4027639"/>
            <a:ext cx="12719542" cy="4951714"/>
            <a:chOff x="0" y="0"/>
            <a:chExt cx="5459174" cy="212525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459174" cy="2125255"/>
            </a:xfrm>
            <a:custGeom>
              <a:avLst/>
              <a:gdLst/>
              <a:ahLst/>
              <a:cxnLst/>
              <a:rect l="l" t="t" r="r" b="b"/>
              <a:pathLst>
                <a:path w="5459174" h="2125255">
                  <a:moveTo>
                    <a:pt x="5334714" y="2125255"/>
                  </a:moveTo>
                  <a:lnTo>
                    <a:pt x="124460" y="2125255"/>
                  </a:lnTo>
                  <a:cubicBezTo>
                    <a:pt x="55880" y="2125255"/>
                    <a:pt x="0" y="2069375"/>
                    <a:pt x="0" y="200079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334714" y="0"/>
                  </a:lnTo>
                  <a:cubicBezTo>
                    <a:pt x="5403294" y="0"/>
                    <a:pt x="5459174" y="55880"/>
                    <a:pt x="5459174" y="124460"/>
                  </a:cubicBezTo>
                  <a:lnTo>
                    <a:pt x="5459174" y="2000795"/>
                  </a:lnTo>
                  <a:cubicBezTo>
                    <a:pt x="5459174" y="2069375"/>
                    <a:pt x="5403294" y="2125255"/>
                    <a:pt x="5334714" y="2125255"/>
                  </a:cubicBezTo>
                  <a:close/>
                </a:path>
              </a:pathLst>
            </a:custGeom>
            <a:solidFill>
              <a:srgbClr val="F6F4E7"/>
            </a:solidFill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10800000">
            <a:off x="0" y="0"/>
            <a:ext cx="2129573" cy="2129573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5193107" y="4218139"/>
            <a:ext cx="7901785" cy="4591578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3422877" y="1085850"/>
            <a:ext cx="11442246" cy="2273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00"/>
              </a:lnSpc>
            </a:pPr>
            <a:r>
              <a:rPr lang="en-US" sz="8000" dirty="0">
                <a:solidFill>
                  <a:schemeClr val="tx2"/>
                </a:solidFill>
                <a:latin typeface="Lazydog"/>
              </a:rPr>
              <a:t>METHODOLOGY:</a:t>
            </a:r>
          </a:p>
          <a:p>
            <a:pPr marL="0" lvl="0" indent="0" algn="ctr">
              <a:lnSpc>
                <a:spcPts val="8800"/>
              </a:lnSpc>
              <a:spcBef>
                <a:spcPct val="0"/>
              </a:spcBef>
            </a:pPr>
            <a:r>
              <a:rPr lang="en-US" sz="8000" dirty="0">
                <a:solidFill>
                  <a:schemeClr val="tx2"/>
                </a:solidFill>
                <a:latin typeface="Lazydog"/>
              </a:rPr>
              <a:t>SYSTEM FLOWCHART</a:t>
            </a:r>
          </a:p>
        </p:txBody>
      </p:sp>
      <p:sp>
        <p:nvSpPr>
          <p:cNvPr id="8" name="Diamond 7">
            <a:extLst>
              <a:ext uri="{FF2B5EF4-FFF2-40B4-BE49-F238E27FC236}">
                <a16:creationId xmlns:a16="http://schemas.microsoft.com/office/drawing/2014/main" id="{459D50C3-2B05-51F5-0FA5-CEB1B03E9E33}"/>
              </a:ext>
            </a:extLst>
          </p:cNvPr>
          <p:cNvSpPr/>
          <p:nvPr/>
        </p:nvSpPr>
        <p:spPr>
          <a:xfrm>
            <a:off x="5486400" y="7737438"/>
            <a:ext cx="2819400" cy="1072280"/>
          </a:xfrm>
          <a:prstGeom prst="diamond">
            <a:avLst/>
          </a:prstGeom>
          <a:solidFill>
            <a:srgbClr val="FF0000">
              <a:alpha val="4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5536803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4867764" y="7156639"/>
            <a:ext cx="5096636" cy="5096636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3123475" y="4218139"/>
            <a:ext cx="12543476" cy="4951714"/>
            <a:chOff x="0" y="0"/>
            <a:chExt cx="5383607" cy="212525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383607" cy="2125255"/>
            </a:xfrm>
            <a:custGeom>
              <a:avLst/>
              <a:gdLst/>
              <a:ahLst/>
              <a:cxnLst/>
              <a:rect l="l" t="t" r="r" b="b"/>
              <a:pathLst>
                <a:path w="5383607" h="2125255">
                  <a:moveTo>
                    <a:pt x="5259147" y="2125255"/>
                  </a:moveTo>
                  <a:lnTo>
                    <a:pt x="124460" y="2125255"/>
                  </a:lnTo>
                  <a:cubicBezTo>
                    <a:pt x="55880" y="2125255"/>
                    <a:pt x="0" y="2069375"/>
                    <a:pt x="0" y="200079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259147" y="0"/>
                  </a:lnTo>
                  <a:cubicBezTo>
                    <a:pt x="5327727" y="0"/>
                    <a:pt x="5383607" y="55880"/>
                    <a:pt x="5383607" y="124460"/>
                  </a:cubicBezTo>
                  <a:lnTo>
                    <a:pt x="5383607" y="2000795"/>
                  </a:lnTo>
                  <a:cubicBezTo>
                    <a:pt x="5383607" y="2069375"/>
                    <a:pt x="5327727" y="2125255"/>
                    <a:pt x="5259147" y="2125255"/>
                  </a:cubicBezTo>
                  <a:close/>
                </a:path>
              </a:pathLst>
            </a:custGeom>
            <a:solidFill>
              <a:srgbClr val="638481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2706214" y="4027639"/>
            <a:ext cx="12719542" cy="4951714"/>
            <a:chOff x="0" y="0"/>
            <a:chExt cx="5459174" cy="212525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459174" cy="2125255"/>
            </a:xfrm>
            <a:custGeom>
              <a:avLst/>
              <a:gdLst/>
              <a:ahLst/>
              <a:cxnLst/>
              <a:rect l="l" t="t" r="r" b="b"/>
              <a:pathLst>
                <a:path w="5459174" h="2125255">
                  <a:moveTo>
                    <a:pt x="5334714" y="2125255"/>
                  </a:moveTo>
                  <a:lnTo>
                    <a:pt x="124460" y="2125255"/>
                  </a:lnTo>
                  <a:cubicBezTo>
                    <a:pt x="55880" y="2125255"/>
                    <a:pt x="0" y="2069375"/>
                    <a:pt x="0" y="200079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334714" y="0"/>
                  </a:lnTo>
                  <a:cubicBezTo>
                    <a:pt x="5403294" y="0"/>
                    <a:pt x="5459174" y="55880"/>
                    <a:pt x="5459174" y="124460"/>
                  </a:cubicBezTo>
                  <a:lnTo>
                    <a:pt x="5459174" y="2000795"/>
                  </a:lnTo>
                  <a:cubicBezTo>
                    <a:pt x="5459174" y="2069375"/>
                    <a:pt x="5403294" y="2125255"/>
                    <a:pt x="5334714" y="2125255"/>
                  </a:cubicBezTo>
                  <a:close/>
                </a:path>
              </a:pathLst>
            </a:custGeom>
            <a:solidFill>
              <a:srgbClr val="F6F4E7"/>
            </a:solidFill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10800000">
            <a:off x="0" y="0"/>
            <a:ext cx="2129573" cy="2129573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5193107" y="4218139"/>
            <a:ext cx="7901785" cy="4591578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3422877" y="1085850"/>
            <a:ext cx="11442246" cy="2273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00"/>
              </a:lnSpc>
            </a:pPr>
            <a:r>
              <a:rPr lang="en-US" sz="8000" dirty="0">
                <a:solidFill>
                  <a:schemeClr val="tx2"/>
                </a:solidFill>
                <a:latin typeface="Lazydog"/>
              </a:rPr>
              <a:t>METHODOLOGY:</a:t>
            </a:r>
          </a:p>
          <a:p>
            <a:pPr marL="0" lvl="0" indent="0" algn="ctr">
              <a:lnSpc>
                <a:spcPts val="8800"/>
              </a:lnSpc>
              <a:spcBef>
                <a:spcPct val="0"/>
              </a:spcBef>
            </a:pPr>
            <a:r>
              <a:rPr lang="en-US" sz="8000" dirty="0">
                <a:solidFill>
                  <a:schemeClr val="tx2"/>
                </a:solidFill>
                <a:latin typeface="Lazydog"/>
              </a:rPr>
              <a:t>SYSTEM FLOWCHART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0D5313F-6E56-6D5E-1BCF-11FD2DDE381A}"/>
              </a:ext>
            </a:extLst>
          </p:cNvPr>
          <p:cNvGrpSpPr/>
          <p:nvPr/>
        </p:nvGrpSpPr>
        <p:grpSpPr>
          <a:xfrm>
            <a:off x="9096465" y="7956074"/>
            <a:ext cx="2286000" cy="620561"/>
            <a:chOff x="0" y="0"/>
            <a:chExt cx="4384679" cy="281438"/>
          </a:xfrm>
          <a:solidFill>
            <a:srgbClr val="FF0000">
              <a:alpha val="44000"/>
            </a:srgbClr>
          </a:solidFill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1B09404A-184C-F099-CD2B-289839400E51}"/>
                </a:ext>
              </a:extLst>
            </p:cNvPr>
            <p:cNvSpPr/>
            <p:nvPr/>
          </p:nvSpPr>
          <p:spPr>
            <a:xfrm>
              <a:off x="0" y="0"/>
              <a:ext cx="4384679" cy="281438"/>
            </a:xfrm>
            <a:custGeom>
              <a:avLst/>
              <a:gdLst/>
              <a:ahLst/>
              <a:cxnLst/>
              <a:rect l="l" t="t" r="r" b="b"/>
              <a:pathLst>
                <a:path w="4384679" h="281438">
                  <a:moveTo>
                    <a:pt x="0" y="0"/>
                  </a:moveTo>
                  <a:lnTo>
                    <a:pt x="4384679" y="0"/>
                  </a:lnTo>
                  <a:lnTo>
                    <a:pt x="4384679" y="281438"/>
                  </a:lnTo>
                  <a:lnTo>
                    <a:pt x="0" y="281438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507218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4867764" y="7156639"/>
            <a:ext cx="5096636" cy="5096636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4579815" y="4218139"/>
            <a:ext cx="9621164" cy="5684700"/>
            <a:chOff x="0" y="0"/>
            <a:chExt cx="4129363" cy="243984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129363" cy="2439849"/>
            </a:xfrm>
            <a:custGeom>
              <a:avLst/>
              <a:gdLst/>
              <a:ahLst/>
              <a:cxnLst/>
              <a:rect l="l" t="t" r="r" b="b"/>
              <a:pathLst>
                <a:path w="4129363" h="2439849">
                  <a:moveTo>
                    <a:pt x="4004903" y="2439849"/>
                  </a:moveTo>
                  <a:lnTo>
                    <a:pt x="124460" y="2439849"/>
                  </a:lnTo>
                  <a:cubicBezTo>
                    <a:pt x="55880" y="2439849"/>
                    <a:pt x="0" y="2383969"/>
                    <a:pt x="0" y="231538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004903" y="0"/>
                  </a:lnTo>
                  <a:cubicBezTo>
                    <a:pt x="4073483" y="0"/>
                    <a:pt x="4129363" y="55880"/>
                    <a:pt x="4129363" y="124460"/>
                  </a:cubicBezTo>
                  <a:lnTo>
                    <a:pt x="4129363" y="2315389"/>
                  </a:lnTo>
                  <a:cubicBezTo>
                    <a:pt x="4129363" y="2383969"/>
                    <a:pt x="4073483" y="2439849"/>
                    <a:pt x="4004903" y="2439849"/>
                  </a:cubicBezTo>
                  <a:close/>
                </a:path>
              </a:pathLst>
            </a:custGeom>
            <a:solidFill>
              <a:srgbClr val="638481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4222737" y="4027639"/>
            <a:ext cx="9711772" cy="5677318"/>
            <a:chOff x="0" y="0"/>
            <a:chExt cx="4168251" cy="243668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168251" cy="2436681"/>
            </a:xfrm>
            <a:custGeom>
              <a:avLst/>
              <a:gdLst/>
              <a:ahLst/>
              <a:cxnLst/>
              <a:rect l="l" t="t" r="r" b="b"/>
              <a:pathLst>
                <a:path w="4168251" h="2436681">
                  <a:moveTo>
                    <a:pt x="4043792" y="2436681"/>
                  </a:moveTo>
                  <a:lnTo>
                    <a:pt x="124460" y="2436681"/>
                  </a:lnTo>
                  <a:cubicBezTo>
                    <a:pt x="55880" y="2436681"/>
                    <a:pt x="0" y="2380801"/>
                    <a:pt x="0" y="231222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043792" y="0"/>
                  </a:lnTo>
                  <a:cubicBezTo>
                    <a:pt x="4112371" y="0"/>
                    <a:pt x="4168251" y="55880"/>
                    <a:pt x="4168251" y="124460"/>
                  </a:cubicBezTo>
                  <a:lnTo>
                    <a:pt x="4168251" y="2312221"/>
                  </a:lnTo>
                  <a:cubicBezTo>
                    <a:pt x="4168251" y="2380801"/>
                    <a:pt x="4112371" y="2436681"/>
                    <a:pt x="4043792" y="2436681"/>
                  </a:cubicBezTo>
                  <a:close/>
                </a:path>
              </a:pathLst>
            </a:custGeom>
            <a:solidFill>
              <a:srgbClr val="F6F4E7"/>
            </a:solidFill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10800000">
            <a:off x="0" y="0"/>
            <a:ext cx="2129573" cy="2129573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4731468" y="4258560"/>
            <a:ext cx="8694310" cy="5215478"/>
            <a:chOff x="0" y="0"/>
            <a:chExt cx="11592413" cy="6953970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050121" y="2980477"/>
              <a:ext cx="756320" cy="92800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4498609" y="3242261"/>
              <a:ext cx="404432" cy="404432"/>
            </a:xfrm>
            <a:prstGeom prst="rect">
              <a:avLst/>
            </a:prstGeom>
          </p:spPr>
        </p:pic>
        <p:grpSp>
          <p:nvGrpSpPr>
            <p:cNvPr id="11" name="Group 11"/>
            <p:cNvGrpSpPr/>
            <p:nvPr/>
          </p:nvGrpSpPr>
          <p:grpSpPr>
            <a:xfrm>
              <a:off x="5120636" y="2657899"/>
              <a:ext cx="1794605" cy="1573155"/>
              <a:chOff x="0" y="0"/>
              <a:chExt cx="934581" cy="819256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934581" cy="819256"/>
              </a:xfrm>
              <a:custGeom>
                <a:avLst/>
                <a:gdLst/>
                <a:ahLst/>
                <a:cxnLst/>
                <a:rect l="l" t="t" r="r" b="b"/>
                <a:pathLst>
                  <a:path w="934581" h="819256">
                    <a:moveTo>
                      <a:pt x="810121" y="59690"/>
                    </a:moveTo>
                    <a:cubicBezTo>
                      <a:pt x="845681" y="59690"/>
                      <a:pt x="874891" y="88900"/>
                      <a:pt x="874891" y="124460"/>
                    </a:cubicBezTo>
                    <a:lnTo>
                      <a:pt x="874891" y="694796"/>
                    </a:lnTo>
                    <a:cubicBezTo>
                      <a:pt x="874891" y="730356"/>
                      <a:pt x="845681" y="759566"/>
                      <a:pt x="810121" y="759566"/>
                    </a:cubicBezTo>
                    <a:lnTo>
                      <a:pt x="124460" y="759566"/>
                    </a:lnTo>
                    <a:cubicBezTo>
                      <a:pt x="88900" y="759566"/>
                      <a:pt x="59690" y="730356"/>
                      <a:pt x="59690" y="694796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810121" y="59690"/>
                    </a:lnTo>
                    <a:moveTo>
                      <a:pt x="810121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694796"/>
                    </a:lnTo>
                    <a:cubicBezTo>
                      <a:pt x="0" y="763376"/>
                      <a:pt x="55880" y="819256"/>
                      <a:pt x="124460" y="819256"/>
                    </a:cubicBezTo>
                    <a:lnTo>
                      <a:pt x="810121" y="819256"/>
                    </a:lnTo>
                    <a:cubicBezTo>
                      <a:pt x="878701" y="819256"/>
                      <a:pt x="934581" y="763376"/>
                      <a:pt x="934581" y="694796"/>
                    </a:cubicBezTo>
                    <a:lnTo>
                      <a:pt x="934581" y="124460"/>
                    </a:lnTo>
                    <a:cubicBezTo>
                      <a:pt x="934581" y="55880"/>
                      <a:pt x="878701" y="0"/>
                      <a:pt x="810121" y="0"/>
                    </a:cubicBezTo>
                    <a:close/>
                  </a:path>
                </a:pathLst>
              </a:custGeom>
              <a:solidFill>
                <a:srgbClr val="545454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>
              <a:fillRect/>
            </a:stretch>
          </p:blipFill>
          <p:spPr>
            <a:xfrm>
              <a:off x="5507284" y="3032240"/>
              <a:ext cx="1021308" cy="824474"/>
            </a:xfrm>
            <a:prstGeom prst="rect">
              <a:avLst/>
            </a:prstGeom>
          </p:spPr>
        </p:pic>
        <p:grpSp>
          <p:nvGrpSpPr>
            <p:cNvPr id="14" name="Group 14"/>
            <p:cNvGrpSpPr/>
            <p:nvPr/>
          </p:nvGrpSpPr>
          <p:grpSpPr>
            <a:xfrm>
              <a:off x="2530979" y="2657899"/>
              <a:ext cx="1794605" cy="1573155"/>
              <a:chOff x="0" y="0"/>
              <a:chExt cx="934581" cy="819256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934581" cy="819256"/>
              </a:xfrm>
              <a:custGeom>
                <a:avLst/>
                <a:gdLst/>
                <a:ahLst/>
                <a:cxnLst/>
                <a:rect l="l" t="t" r="r" b="b"/>
                <a:pathLst>
                  <a:path w="934581" h="819256">
                    <a:moveTo>
                      <a:pt x="810121" y="59690"/>
                    </a:moveTo>
                    <a:cubicBezTo>
                      <a:pt x="845681" y="59690"/>
                      <a:pt x="874891" y="88900"/>
                      <a:pt x="874891" y="124460"/>
                    </a:cubicBezTo>
                    <a:lnTo>
                      <a:pt x="874891" y="694796"/>
                    </a:lnTo>
                    <a:cubicBezTo>
                      <a:pt x="874891" y="730356"/>
                      <a:pt x="845681" y="759566"/>
                      <a:pt x="810121" y="759566"/>
                    </a:cubicBezTo>
                    <a:lnTo>
                      <a:pt x="124460" y="759566"/>
                    </a:lnTo>
                    <a:cubicBezTo>
                      <a:pt x="88900" y="759566"/>
                      <a:pt x="59690" y="730356"/>
                      <a:pt x="59690" y="694796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810121" y="59690"/>
                    </a:lnTo>
                    <a:moveTo>
                      <a:pt x="810121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694796"/>
                    </a:lnTo>
                    <a:cubicBezTo>
                      <a:pt x="0" y="763376"/>
                      <a:pt x="55880" y="819256"/>
                      <a:pt x="124460" y="819256"/>
                    </a:cubicBezTo>
                    <a:lnTo>
                      <a:pt x="810121" y="819256"/>
                    </a:lnTo>
                    <a:cubicBezTo>
                      <a:pt x="878701" y="819256"/>
                      <a:pt x="934581" y="763376"/>
                      <a:pt x="934581" y="694796"/>
                    </a:cubicBezTo>
                    <a:lnTo>
                      <a:pt x="934581" y="124460"/>
                    </a:lnTo>
                    <a:cubicBezTo>
                      <a:pt x="934581" y="55880"/>
                      <a:pt x="878701" y="0"/>
                      <a:pt x="810121" y="0"/>
                    </a:cubicBezTo>
                    <a:close/>
                  </a:path>
                </a:pathLst>
              </a:custGeom>
              <a:solidFill>
                <a:srgbClr val="545454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/>
            <a:stretch>
              <a:fillRect/>
            </a:stretch>
          </p:blipFill>
          <p:spPr>
            <a:xfrm>
              <a:off x="287669" y="3034360"/>
              <a:ext cx="1219266" cy="820233"/>
            </a:xfrm>
            <a:prstGeom prst="rect">
              <a:avLst/>
            </a:prstGeom>
          </p:spPr>
        </p:pic>
        <p:grpSp>
          <p:nvGrpSpPr>
            <p:cNvPr id="17" name="Group 17"/>
            <p:cNvGrpSpPr/>
            <p:nvPr/>
          </p:nvGrpSpPr>
          <p:grpSpPr>
            <a:xfrm>
              <a:off x="0" y="2657899"/>
              <a:ext cx="1794605" cy="1573155"/>
              <a:chOff x="0" y="0"/>
              <a:chExt cx="934581" cy="819256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934581" cy="819256"/>
              </a:xfrm>
              <a:custGeom>
                <a:avLst/>
                <a:gdLst/>
                <a:ahLst/>
                <a:cxnLst/>
                <a:rect l="l" t="t" r="r" b="b"/>
                <a:pathLst>
                  <a:path w="934581" h="819256">
                    <a:moveTo>
                      <a:pt x="810121" y="59690"/>
                    </a:moveTo>
                    <a:cubicBezTo>
                      <a:pt x="845681" y="59690"/>
                      <a:pt x="874891" y="88900"/>
                      <a:pt x="874891" y="124460"/>
                    </a:cubicBezTo>
                    <a:lnTo>
                      <a:pt x="874891" y="694796"/>
                    </a:lnTo>
                    <a:cubicBezTo>
                      <a:pt x="874891" y="730356"/>
                      <a:pt x="845681" y="759566"/>
                      <a:pt x="810121" y="759566"/>
                    </a:cubicBezTo>
                    <a:lnTo>
                      <a:pt x="124460" y="759566"/>
                    </a:lnTo>
                    <a:cubicBezTo>
                      <a:pt x="88900" y="759566"/>
                      <a:pt x="59690" y="730356"/>
                      <a:pt x="59690" y="694796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810121" y="59690"/>
                    </a:lnTo>
                    <a:moveTo>
                      <a:pt x="810121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694796"/>
                    </a:lnTo>
                    <a:cubicBezTo>
                      <a:pt x="0" y="763376"/>
                      <a:pt x="55880" y="819256"/>
                      <a:pt x="124460" y="819256"/>
                    </a:cubicBezTo>
                    <a:lnTo>
                      <a:pt x="810121" y="819256"/>
                    </a:lnTo>
                    <a:cubicBezTo>
                      <a:pt x="878701" y="819256"/>
                      <a:pt x="934581" y="763376"/>
                      <a:pt x="934581" y="694796"/>
                    </a:cubicBezTo>
                    <a:lnTo>
                      <a:pt x="934581" y="124460"/>
                    </a:lnTo>
                    <a:cubicBezTo>
                      <a:pt x="934581" y="55880"/>
                      <a:pt x="878701" y="0"/>
                      <a:pt x="810121" y="0"/>
                    </a:cubicBezTo>
                    <a:close/>
                  </a:path>
                </a:pathLst>
              </a:custGeom>
              <a:solidFill>
                <a:srgbClr val="545454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9" name="AutoShape 19"/>
            <p:cNvSpPr/>
            <p:nvPr/>
          </p:nvSpPr>
          <p:spPr>
            <a:xfrm rot="-1827359">
              <a:off x="7000133" y="2817230"/>
              <a:ext cx="528327" cy="0"/>
            </a:xfrm>
            <a:prstGeom prst="line">
              <a:avLst/>
            </a:prstGeom>
            <a:ln w="31523" cap="rnd">
              <a:solidFill>
                <a:srgbClr val="545454"/>
              </a:solidFill>
              <a:prstDash val="solid"/>
              <a:headEnd type="none" w="sm" len="sm"/>
              <a:tailEnd type="triangle" w="lg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AutoShape 20"/>
            <p:cNvSpPr/>
            <p:nvPr/>
          </p:nvSpPr>
          <p:spPr>
            <a:xfrm>
              <a:off x="1925087" y="3444477"/>
              <a:ext cx="503443" cy="0"/>
            </a:xfrm>
            <a:prstGeom prst="line">
              <a:avLst/>
            </a:prstGeom>
            <a:ln w="31523" cap="rnd">
              <a:solidFill>
                <a:srgbClr val="545454"/>
              </a:solidFill>
              <a:prstDash val="solid"/>
              <a:headEnd type="none" w="sm" len="sm"/>
              <a:tailEnd type="triangle" w="lg" len="med"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rcRect/>
            <a:stretch>
              <a:fillRect/>
            </a:stretch>
          </p:blipFill>
          <p:spPr>
            <a:xfrm>
              <a:off x="7932415" y="1209283"/>
              <a:ext cx="725102" cy="1559360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rcRect/>
            <a:stretch>
              <a:fillRect/>
            </a:stretch>
          </p:blipFill>
          <p:spPr>
            <a:xfrm>
              <a:off x="8018016" y="1615206"/>
              <a:ext cx="553902" cy="256872"/>
            </a:xfrm>
            <a:prstGeom prst="rect">
              <a:avLst/>
            </a:prstGeom>
          </p:spPr>
        </p:pic>
        <p:grpSp>
          <p:nvGrpSpPr>
            <p:cNvPr id="23" name="Group 23"/>
            <p:cNvGrpSpPr/>
            <p:nvPr/>
          </p:nvGrpSpPr>
          <p:grpSpPr>
            <a:xfrm>
              <a:off x="7627697" y="969114"/>
              <a:ext cx="1359701" cy="2042885"/>
              <a:chOff x="0" y="0"/>
              <a:chExt cx="708095" cy="1063879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708095" cy="1063879"/>
              </a:xfrm>
              <a:custGeom>
                <a:avLst/>
                <a:gdLst/>
                <a:ahLst/>
                <a:cxnLst/>
                <a:rect l="l" t="t" r="r" b="b"/>
                <a:pathLst>
                  <a:path w="708095" h="1063879">
                    <a:moveTo>
                      <a:pt x="583635" y="59690"/>
                    </a:moveTo>
                    <a:cubicBezTo>
                      <a:pt x="619195" y="59690"/>
                      <a:pt x="648405" y="88900"/>
                      <a:pt x="648405" y="124460"/>
                    </a:cubicBezTo>
                    <a:lnTo>
                      <a:pt x="648405" y="939419"/>
                    </a:lnTo>
                    <a:cubicBezTo>
                      <a:pt x="648405" y="974979"/>
                      <a:pt x="619195" y="1004189"/>
                      <a:pt x="583635" y="1004189"/>
                    </a:cubicBezTo>
                    <a:lnTo>
                      <a:pt x="124460" y="1004189"/>
                    </a:lnTo>
                    <a:cubicBezTo>
                      <a:pt x="88900" y="1004189"/>
                      <a:pt x="59690" y="974979"/>
                      <a:pt x="59690" y="939419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583635" y="59690"/>
                    </a:lnTo>
                    <a:moveTo>
                      <a:pt x="583635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939419"/>
                    </a:lnTo>
                    <a:cubicBezTo>
                      <a:pt x="0" y="1007999"/>
                      <a:pt x="55880" y="1063879"/>
                      <a:pt x="124460" y="1063879"/>
                    </a:cubicBezTo>
                    <a:lnTo>
                      <a:pt x="583635" y="1063879"/>
                    </a:lnTo>
                    <a:cubicBezTo>
                      <a:pt x="652215" y="1063879"/>
                      <a:pt x="708095" y="1007999"/>
                      <a:pt x="708095" y="939419"/>
                    </a:cubicBezTo>
                    <a:lnTo>
                      <a:pt x="708095" y="124460"/>
                    </a:lnTo>
                    <a:cubicBezTo>
                      <a:pt x="708095" y="55880"/>
                      <a:pt x="652215" y="0"/>
                      <a:pt x="583635" y="0"/>
                    </a:cubicBezTo>
                    <a:close/>
                  </a:path>
                </a:pathLst>
              </a:custGeom>
              <a:solidFill>
                <a:srgbClr val="545454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rcRect/>
            <a:stretch>
              <a:fillRect/>
            </a:stretch>
          </p:blipFill>
          <p:spPr>
            <a:xfrm>
              <a:off x="7932415" y="4180169"/>
              <a:ext cx="725102" cy="1559360"/>
            </a:xfrm>
            <a:prstGeom prst="rect">
              <a:avLst/>
            </a:prstGeom>
          </p:spPr>
        </p:pic>
        <p:grpSp>
          <p:nvGrpSpPr>
            <p:cNvPr id="26" name="Group 26"/>
            <p:cNvGrpSpPr/>
            <p:nvPr/>
          </p:nvGrpSpPr>
          <p:grpSpPr>
            <a:xfrm>
              <a:off x="7627697" y="3940000"/>
              <a:ext cx="1359701" cy="2042885"/>
              <a:chOff x="0" y="0"/>
              <a:chExt cx="708095" cy="1063879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708095" cy="1063879"/>
              </a:xfrm>
              <a:custGeom>
                <a:avLst/>
                <a:gdLst/>
                <a:ahLst/>
                <a:cxnLst/>
                <a:rect l="l" t="t" r="r" b="b"/>
                <a:pathLst>
                  <a:path w="708095" h="1063879">
                    <a:moveTo>
                      <a:pt x="583635" y="59690"/>
                    </a:moveTo>
                    <a:cubicBezTo>
                      <a:pt x="619195" y="59690"/>
                      <a:pt x="648405" y="88900"/>
                      <a:pt x="648405" y="124460"/>
                    </a:cubicBezTo>
                    <a:lnTo>
                      <a:pt x="648405" y="939419"/>
                    </a:lnTo>
                    <a:cubicBezTo>
                      <a:pt x="648405" y="974979"/>
                      <a:pt x="619195" y="1004189"/>
                      <a:pt x="583635" y="1004189"/>
                    </a:cubicBezTo>
                    <a:lnTo>
                      <a:pt x="124460" y="1004189"/>
                    </a:lnTo>
                    <a:cubicBezTo>
                      <a:pt x="88900" y="1004189"/>
                      <a:pt x="59690" y="974979"/>
                      <a:pt x="59690" y="939419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583635" y="59690"/>
                    </a:lnTo>
                    <a:moveTo>
                      <a:pt x="583635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939419"/>
                    </a:lnTo>
                    <a:cubicBezTo>
                      <a:pt x="0" y="1007999"/>
                      <a:pt x="55880" y="1063879"/>
                      <a:pt x="124460" y="1063879"/>
                    </a:cubicBezTo>
                    <a:lnTo>
                      <a:pt x="583635" y="1063879"/>
                    </a:lnTo>
                    <a:cubicBezTo>
                      <a:pt x="652215" y="1063879"/>
                      <a:pt x="708095" y="1007999"/>
                      <a:pt x="708095" y="939419"/>
                    </a:cubicBezTo>
                    <a:lnTo>
                      <a:pt x="708095" y="124460"/>
                    </a:lnTo>
                    <a:cubicBezTo>
                      <a:pt x="708095" y="55880"/>
                      <a:pt x="652215" y="0"/>
                      <a:pt x="583635" y="0"/>
                    </a:cubicBezTo>
                    <a:close/>
                  </a:path>
                </a:pathLst>
              </a:custGeom>
              <a:solidFill>
                <a:srgbClr val="545454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8" name="AutoShape 28"/>
            <p:cNvSpPr/>
            <p:nvPr/>
          </p:nvSpPr>
          <p:spPr>
            <a:xfrm rot="1807740">
              <a:off x="6999450" y="4215293"/>
              <a:ext cx="528327" cy="0"/>
            </a:xfrm>
            <a:prstGeom prst="line">
              <a:avLst/>
            </a:prstGeom>
            <a:ln w="31523" cap="rnd">
              <a:solidFill>
                <a:srgbClr val="545454"/>
              </a:solidFill>
              <a:prstDash val="solid"/>
              <a:headEnd type="none" w="sm" len="sm"/>
              <a:tailEnd type="triangle" w="lg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2656205" y="2252007"/>
              <a:ext cx="1544153" cy="2624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705"/>
                </a:lnSpc>
              </a:pPr>
              <a:r>
                <a:rPr lang="en-US" sz="1217">
                  <a:solidFill>
                    <a:srgbClr val="000000"/>
                  </a:solidFill>
                  <a:latin typeface="Open Sans Light"/>
                </a:rPr>
                <a:t>Worker</a:t>
              </a:r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5120636" y="1361526"/>
              <a:ext cx="1816010" cy="11528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737"/>
                </a:lnSpc>
              </a:pPr>
              <a:r>
                <a:rPr lang="en-US" sz="1241">
                  <a:solidFill>
                    <a:srgbClr val="000000"/>
                  </a:solidFill>
                  <a:latin typeface="Open Sans Light"/>
                </a:rPr>
                <a:t>Trained model deployed on smart camera at construction sites</a:t>
              </a:r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0" y="1361526"/>
              <a:ext cx="1816010" cy="11528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737"/>
                </a:lnSpc>
              </a:pPr>
              <a:r>
                <a:rPr lang="en-US" sz="1241">
                  <a:solidFill>
                    <a:srgbClr val="000000"/>
                  </a:solidFill>
                  <a:latin typeface="Open Sans Light"/>
                </a:rPr>
                <a:t>Camera connected to cloud to be used for commincation</a:t>
              </a:r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7399542" y="-28575"/>
              <a:ext cx="1816010" cy="8613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737"/>
                </a:lnSpc>
              </a:pPr>
              <a:r>
                <a:rPr lang="en-US" sz="1241">
                  <a:solidFill>
                    <a:srgbClr val="000000"/>
                  </a:solidFill>
                  <a:latin typeface="Open Sans Light"/>
                </a:rPr>
                <a:t>Camera detects worker wearing safety eyewear</a:t>
              </a:r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7263614" y="6092669"/>
              <a:ext cx="2087867" cy="8613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737"/>
                </a:lnSpc>
              </a:pPr>
              <a:r>
                <a:rPr lang="en-US" sz="1241">
                  <a:solidFill>
                    <a:srgbClr val="000000"/>
                  </a:solidFill>
                  <a:latin typeface="Open Sans Light"/>
                </a:rPr>
                <a:t>Camera detects worker not wearing safety eyewear</a:t>
              </a:r>
            </a:p>
          </p:txBody>
        </p:sp>
        <p:sp>
          <p:nvSpPr>
            <p:cNvPr id="34" name="AutoShape 34"/>
            <p:cNvSpPr/>
            <p:nvPr/>
          </p:nvSpPr>
          <p:spPr>
            <a:xfrm rot="-1827359">
              <a:off x="9087318" y="4214036"/>
              <a:ext cx="528327" cy="0"/>
            </a:xfrm>
            <a:prstGeom prst="line">
              <a:avLst/>
            </a:prstGeom>
            <a:ln w="31523" cap="rnd">
              <a:solidFill>
                <a:srgbClr val="545454"/>
              </a:solidFill>
              <a:prstDash val="solid"/>
              <a:headEnd type="none" w="sm" len="sm"/>
              <a:tailEnd type="triangle" w="lg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AutoShape 35"/>
            <p:cNvSpPr/>
            <p:nvPr/>
          </p:nvSpPr>
          <p:spPr>
            <a:xfrm rot="1807740">
              <a:off x="9088000" y="2788366"/>
              <a:ext cx="528327" cy="0"/>
            </a:xfrm>
            <a:prstGeom prst="line">
              <a:avLst/>
            </a:prstGeom>
            <a:ln w="31523" cap="rnd">
              <a:solidFill>
                <a:srgbClr val="545454"/>
              </a:solidFill>
              <a:prstDash val="solid"/>
              <a:headEnd type="none" w="sm" len="sm"/>
              <a:tailEnd type="triangle" w="lg" len="med"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36" name="Picture 36"/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rcRect/>
            <a:stretch>
              <a:fillRect/>
            </a:stretch>
          </p:blipFill>
          <p:spPr>
            <a:xfrm>
              <a:off x="10143935" y="2957290"/>
              <a:ext cx="1102352" cy="1005896"/>
            </a:xfrm>
            <a:prstGeom prst="rect">
              <a:avLst/>
            </a:prstGeom>
          </p:spPr>
        </p:pic>
        <p:grpSp>
          <p:nvGrpSpPr>
            <p:cNvPr id="37" name="Group 37"/>
            <p:cNvGrpSpPr/>
            <p:nvPr/>
          </p:nvGrpSpPr>
          <p:grpSpPr>
            <a:xfrm>
              <a:off x="9797808" y="2673661"/>
              <a:ext cx="1794605" cy="1573155"/>
              <a:chOff x="0" y="0"/>
              <a:chExt cx="934581" cy="819256"/>
            </a:xfrm>
          </p:grpSpPr>
          <p:sp>
            <p:nvSpPr>
              <p:cNvPr id="38" name="Freeform 38"/>
              <p:cNvSpPr/>
              <p:nvPr/>
            </p:nvSpPr>
            <p:spPr>
              <a:xfrm>
                <a:off x="0" y="0"/>
                <a:ext cx="934581" cy="819256"/>
              </a:xfrm>
              <a:custGeom>
                <a:avLst/>
                <a:gdLst/>
                <a:ahLst/>
                <a:cxnLst/>
                <a:rect l="l" t="t" r="r" b="b"/>
                <a:pathLst>
                  <a:path w="934581" h="819256">
                    <a:moveTo>
                      <a:pt x="810121" y="59690"/>
                    </a:moveTo>
                    <a:cubicBezTo>
                      <a:pt x="845681" y="59690"/>
                      <a:pt x="874891" y="88900"/>
                      <a:pt x="874891" y="124460"/>
                    </a:cubicBezTo>
                    <a:lnTo>
                      <a:pt x="874891" y="694796"/>
                    </a:lnTo>
                    <a:cubicBezTo>
                      <a:pt x="874891" y="730356"/>
                      <a:pt x="845681" y="759566"/>
                      <a:pt x="810121" y="759566"/>
                    </a:cubicBezTo>
                    <a:lnTo>
                      <a:pt x="124460" y="759566"/>
                    </a:lnTo>
                    <a:cubicBezTo>
                      <a:pt x="88900" y="759566"/>
                      <a:pt x="59690" y="730356"/>
                      <a:pt x="59690" y="694796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810121" y="59690"/>
                    </a:lnTo>
                    <a:moveTo>
                      <a:pt x="810121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694796"/>
                    </a:lnTo>
                    <a:cubicBezTo>
                      <a:pt x="0" y="763376"/>
                      <a:pt x="55880" y="819256"/>
                      <a:pt x="124460" y="819256"/>
                    </a:cubicBezTo>
                    <a:lnTo>
                      <a:pt x="810121" y="819256"/>
                    </a:lnTo>
                    <a:cubicBezTo>
                      <a:pt x="878701" y="819256"/>
                      <a:pt x="934581" y="763376"/>
                      <a:pt x="934581" y="694796"/>
                    </a:cubicBezTo>
                    <a:lnTo>
                      <a:pt x="934581" y="124460"/>
                    </a:lnTo>
                    <a:cubicBezTo>
                      <a:pt x="934581" y="55880"/>
                      <a:pt x="878701" y="0"/>
                      <a:pt x="810121" y="0"/>
                    </a:cubicBezTo>
                    <a:close/>
                  </a:path>
                </a:pathLst>
              </a:custGeom>
              <a:solidFill>
                <a:srgbClr val="545454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9" name="TextBox 39"/>
            <p:cNvSpPr txBox="1"/>
            <p:nvPr/>
          </p:nvSpPr>
          <p:spPr>
            <a:xfrm>
              <a:off x="9776402" y="1653112"/>
              <a:ext cx="1816010" cy="8613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737"/>
                </a:lnSpc>
              </a:pPr>
              <a:r>
                <a:rPr lang="en-US" sz="1241">
                  <a:solidFill>
                    <a:srgbClr val="000000"/>
                  </a:solidFill>
                  <a:latin typeface="Open Sans Light"/>
                </a:rPr>
                <a:t>Display outcome on web-based detection system</a:t>
              </a:r>
            </a:p>
          </p:txBody>
        </p:sp>
      </p:grpSp>
      <p:sp>
        <p:nvSpPr>
          <p:cNvPr id="41" name="TextBox 41"/>
          <p:cNvSpPr txBox="1"/>
          <p:nvPr/>
        </p:nvSpPr>
        <p:spPr>
          <a:xfrm>
            <a:off x="3422877" y="1085850"/>
            <a:ext cx="11442246" cy="2273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00"/>
              </a:lnSpc>
            </a:pPr>
            <a:r>
              <a:rPr lang="en-US" sz="8000" dirty="0">
                <a:solidFill>
                  <a:srgbClr val="202F5A"/>
                </a:solidFill>
                <a:latin typeface="Lazydog"/>
              </a:rPr>
              <a:t>METHODOLOGY:</a:t>
            </a:r>
          </a:p>
          <a:p>
            <a:pPr marL="0" lvl="0" indent="0" algn="ctr">
              <a:lnSpc>
                <a:spcPts val="8800"/>
              </a:lnSpc>
              <a:spcBef>
                <a:spcPct val="0"/>
              </a:spcBef>
            </a:pPr>
            <a:r>
              <a:rPr lang="en-US" sz="8000" dirty="0">
                <a:solidFill>
                  <a:srgbClr val="202F5A"/>
                </a:solidFill>
                <a:latin typeface="Lazydog"/>
              </a:rPr>
              <a:t>PROPOSED SYSTEM</a:t>
            </a:r>
          </a:p>
        </p:txBody>
      </p:sp>
      <p:pic>
        <p:nvPicPr>
          <p:cNvPr id="42" name="Picture 42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rcRect/>
          <a:stretch>
            <a:fillRect/>
          </a:stretch>
        </p:blipFill>
        <p:spPr>
          <a:xfrm>
            <a:off x="15739682" y="3359150"/>
            <a:ext cx="5096636" cy="5096636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320678" y="4059270"/>
            <a:ext cx="3270827" cy="4791041"/>
            <a:chOff x="0" y="0"/>
            <a:chExt cx="4361102" cy="6388055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2517277"/>
              <a:ext cx="4361102" cy="3870778"/>
              <a:chOff x="0" y="0"/>
              <a:chExt cx="1693707" cy="1503281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1693707" cy="1503281"/>
              </a:xfrm>
              <a:custGeom>
                <a:avLst/>
                <a:gdLst/>
                <a:ahLst/>
                <a:cxnLst/>
                <a:rect l="l" t="t" r="r" b="b"/>
                <a:pathLst>
                  <a:path w="1693707" h="1503281">
                    <a:moveTo>
                      <a:pt x="1569247" y="1503281"/>
                    </a:moveTo>
                    <a:lnTo>
                      <a:pt x="124460" y="1503281"/>
                    </a:lnTo>
                    <a:cubicBezTo>
                      <a:pt x="55880" y="1503281"/>
                      <a:pt x="0" y="1447401"/>
                      <a:pt x="0" y="1378821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569247" y="0"/>
                    </a:lnTo>
                    <a:cubicBezTo>
                      <a:pt x="1637827" y="0"/>
                      <a:pt x="1693707" y="55880"/>
                      <a:pt x="1693707" y="124460"/>
                    </a:cubicBezTo>
                    <a:lnTo>
                      <a:pt x="1693707" y="1378821"/>
                    </a:lnTo>
                    <a:cubicBezTo>
                      <a:pt x="1693707" y="1447401"/>
                      <a:pt x="1637827" y="1503281"/>
                      <a:pt x="1569247" y="1503281"/>
                    </a:cubicBezTo>
                    <a:close/>
                  </a:path>
                </a:pathLst>
              </a:custGeom>
              <a:solidFill>
                <a:srgbClr val="F6F4E7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284169" y="0"/>
              <a:ext cx="3792764" cy="3792764"/>
              <a:chOff x="0" y="0"/>
              <a:chExt cx="6350000" cy="635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264E70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1456548" y="759534"/>
              <a:ext cx="1216427" cy="2273695"/>
            </a:xfrm>
            <a:prstGeom prst="rect">
              <a:avLst/>
            </a:prstGeom>
          </p:spPr>
        </p:pic>
        <p:sp>
          <p:nvSpPr>
            <p:cNvPr id="9" name="TextBox 9"/>
            <p:cNvSpPr txBox="1"/>
            <p:nvPr/>
          </p:nvSpPr>
          <p:spPr>
            <a:xfrm>
              <a:off x="221453" y="3956460"/>
              <a:ext cx="3918196" cy="5530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48"/>
                </a:lnSpc>
              </a:pPr>
              <a:r>
                <a:rPr lang="en-US" sz="2652">
                  <a:solidFill>
                    <a:srgbClr val="264E70"/>
                  </a:solidFill>
                  <a:latin typeface="Garet Bold"/>
                </a:rPr>
                <a:t>Introduction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329785" y="4814488"/>
              <a:ext cx="3701533" cy="8390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86"/>
                </a:lnSpc>
              </a:pPr>
              <a:r>
                <a:rPr lang="en-US" sz="1989">
                  <a:solidFill>
                    <a:srgbClr val="264E70"/>
                  </a:solidFill>
                  <a:latin typeface="Garet"/>
                </a:rPr>
                <a:t>Problem Statement</a:t>
              </a:r>
            </a:p>
            <a:p>
              <a:pPr algn="ctr">
                <a:lnSpc>
                  <a:spcPts val="2586"/>
                </a:lnSpc>
              </a:pPr>
              <a:r>
                <a:rPr lang="en-US" sz="1989">
                  <a:solidFill>
                    <a:srgbClr val="264E70"/>
                  </a:solidFill>
                  <a:latin typeface="Garet"/>
                </a:rPr>
                <a:t>Objective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3912465" y="4059270"/>
            <a:ext cx="3270827" cy="4791041"/>
            <a:chOff x="0" y="0"/>
            <a:chExt cx="4361102" cy="6388055"/>
          </a:xfrm>
        </p:grpSpPr>
        <p:grpSp>
          <p:nvGrpSpPr>
            <p:cNvPr id="12" name="Group 12"/>
            <p:cNvGrpSpPr/>
            <p:nvPr/>
          </p:nvGrpSpPr>
          <p:grpSpPr>
            <a:xfrm>
              <a:off x="0" y="2517277"/>
              <a:ext cx="4361102" cy="3870778"/>
              <a:chOff x="0" y="0"/>
              <a:chExt cx="1693707" cy="150328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1693707" cy="1503281"/>
              </a:xfrm>
              <a:custGeom>
                <a:avLst/>
                <a:gdLst/>
                <a:ahLst/>
                <a:cxnLst/>
                <a:rect l="l" t="t" r="r" b="b"/>
                <a:pathLst>
                  <a:path w="1693707" h="1503281">
                    <a:moveTo>
                      <a:pt x="1569247" y="1503281"/>
                    </a:moveTo>
                    <a:lnTo>
                      <a:pt x="124460" y="1503281"/>
                    </a:lnTo>
                    <a:cubicBezTo>
                      <a:pt x="55880" y="1503281"/>
                      <a:pt x="0" y="1447401"/>
                      <a:pt x="0" y="1378821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569247" y="0"/>
                    </a:lnTo>
                    <a:cubicBezTo>
                      <a:pt x="1637827" y="0"/>
                      <a:pt x="1693707" y="55880"/>
                      <a:pt x="1693707" y="124460"/>
                    </a:cubicBezTo>
                    <a:lnTo>
                      <a:pt x="1693707" y="1378821"/>
                    </a:lnTo>
                    <a:cubicBezTo>
                      <a:pt x="1693707" y="1447401"/>
                      <a:pt x="1637827" y="1503281"/>
                      <a:pt x="1569247" y="1503281"/>
                    </a:cubicBezTo>
                    <a:close/>
                  </a:path>
                </a:pathLst>
              </a:custGeom>
              <a:solidFill>
                <a:srgbClr val="F6F4E7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4" name="Group 14"/>
            <p:cNvGrpSpPr/>
            <p:nvPr/>
          </p:nvGrpSpPr>
          <p:grpSpPr>
            <a:xfrm>
              <a:off x="284169" y="0"/>
              <a:ext cx="3792764" cy="3792764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5ACAC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1398969" y="759534"/>
              <a:ext cx="1563165" cy="2273695"/>
            </a:xfrm>
            <a:prstGeom prst="rect">
              <a:avLst/>
            </a:prstGeom>
          </p:spPr>
        </p:pic>
        <p:sp>
          <p:nvSpPr>
            <p:cNvPr id="17" name="TextBox 17"/>
            <p:cNvSpPr txBox="1"/>
            <p:nvPr/>
          </p:nvSpPr>
          <p:spPr>
            <a:xfrm>
              <a:off x="221453" y="3956460"/>
              <a:ext cx="3918196" cy="11320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48"/>
                </a:lnSpc>
              </a:pPr>
              <a:r>
                <a:rPr lang="en-US" sz="2652">
                  <a:solidFill>
                    <a:srgbClr val="264E70"/>
                  </a:solidFill>
                  <a:latin typeface="Garet Bold"/>
                </a:rPr>
                <a:t>Literature</a:t>
              </a:r>
            </a:p>
            <a:p>
              <a:pPr algn="ctr">
                <a:lnSpc>
                  <a:spcPts val="3448"/>
                </a:lnSpc>
              </a:pPr>
              <a:r>
                <a:rPr lang="en-US" sz="2652">
                  <a:solidFill>
                    <a:srgbClr val="264E70"/>
                  </a:solidFill>
                  <a:latin typeface="Garet Bold"/>
                </a:rPr>
                <a:t>Review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329785" y="5239819"/>
              <a:ext cx="3701533" cy="8390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86"/>
                </a:lnSpc>
              </a:pPr>
              <a:r>
                <a:rPr lang="en-US" sz="1989">
                  <a:solidFill>
                    <a:srgbClr val="264E70"/>
                  </a:solidFill>
                  <a:latin typeface="Garet"/>
                </a:rPr>
                <a:t>Theory</a:t>
              </a:r>
            </a:p>
            <a:p>
              <a:pPr algn="ctr">
                <a:lnSpc>
                  <a:spcPts val="2586"/>
                </a:lnSpc>
              </a:pPr>
              <a:r>
                <a:rPr lang="en-US" sz="1989">
                  <a:solidFill>
                    <a:srgbClr val="264E70"/>
                  </a:solidFill>
                  <a:latin typeface="Garet"/>
                </a:rPr>
                <a:t>Method comparison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7507142" y="4059270"/>
            <a:ext cx="3270827" cy="4791041"/>
            <a:chOff x="0" y="0"/>
            <a:chExt cx="4361102" cy="6388055"/>
          </a:xfrm>
        </p:grpSpPr>
        <p:grpSp>
          <p:nvGrpSpPr>
            <p:cNvPr id="20" name="Group 20"/>
            <p:cNvGrpSpPr/>
            <p:nvPr/>
          </p:nvGrpSpPr>
          <p:grpSpPr>
            <a:xfrm>
              <a:off x="0" y="2517277"/>
              <a:ext cx="4361102" cy="3870778"/>
              <a:chOff x="0" y="0"/>
              <a:chExt cx="1693707" cy="1503281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1693707" cy="1503281"/>
              </a:xfrm>
              <a:custGeom>
                <a:avLst/>
                <a:gdLst/>
                <a:ahLst/>
                <a:cxnLst/>
                <a:rect l="l" t="t" r="r" b="b"/>
                <a:pathLst>
                  <a:path w="1693707" h="1503281">
                    <a:moveTo>
                      <a:pt x="1569247" y="1503281"/>
                    </a:moveTo>
                    <a:lnTo>
                      <a:pt x="124460" y="1503281"/>
                    </a:lnTo>
                    <a:cubicBezTo>
                      <a:pt x="55880" y="1503281"/>
                      <a:pt x="0" y="1447401"/>
                      <a:pt x="0" y="1378821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569247" y="0"/>
                    </a:lnTo>
                    <a:cubicBezTo>
                      <a:pt x="1637827" y="0"/>
                      <a:pt x="1693707" y="55880"/>
                      <a:pt x="1693707" y="124460"/>
                    </a:cubicBezTo>
                    <a:lnTo>
                      <a:pt x="1693707" y="1378821"/>
                    </a:lnTo>
                    <a:cubicBezTo>
                      <a:pt x="1693707" y="1447401"/>
                      <a:pt x="1637827" y="1503281"/>
                      <a:pt x="1569247" y="1503281"/>
                    </a:cubicBezTo>
                    <a:close/>
                  </a:path>
                </a:pathLst>
              </a:custGeom>
              <a:solidFill>
                <a:srgbClr val="F6F4E7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2" name="Group 22"/>
            <p:cNvGrpSpPr/>
            <p:nvPr/>
          </p:nvGrpSpPr>
          <p:grpSpPr>
            <a:xfrm>
              <a:off x="284169" y="0"/>
              <a:ext cx="3792764" cy="3792764"/>
              <a:chOff x="0" y="0"/>
              <a:chExt cx="6350000" cy="63500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264E70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450127" y="759534"/>
              <a:ext cx="1460849" cy="2273695"/>
            </a:xfrm>
            <a:prstGeom prst="rect">
              <a:avLst/>
            </a:prstGeom>
          </p:spPr>
        </p:pic>
        <p:sp>
          <p:nvSpPr>
            <p:cNvPr id="25" name="TextBox 25"/>
            <p:cNvSpPr txBox="1"/>
            <p:nvPr/>
          </p:nvSpPr>
          <p:spPr>
            <a:xfrm>
              <a:off x="221453" y="3956460"/>
              <a:ext cx="3918196" cy="5530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48"/>
                </a:lnSpc>
              </a:pPr>
              <a:r>
                <a:rPr lang="en-US" sz="2652">
                  <a:solidFill>
                    <a:srgbClr val="264E70"/>
                  </a:solidFill>
                  <a:latin typeface="Garet Bold"/>
                </a:rPr>
                <a:t>Methodology</a:t>
              </a: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4814488"/>
              <a:ext cx="4361102" cy="8390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86"/>
                </a:lnSpc>
              </a:pPr>
              <a:r>
                <a:rPr lang="en-US" sz="1989">
                  <a:solidFill>
                    <a:srgbClr val="264E70"/>
                  </a:solidFill>
                  <a:latin typeface="Garet"/>
                </a:rPr>
                <a:t>Flowchart</a:t>
              </a:r>
            </a:p>
            <a:p>
              <a:pPr algn="ctr">
                <a:lnSpc>
                  <a:spcPts val="2586"/>
                </a:lnSpc>
              </a:pPr>
              <a:r>
                <a:rPr lang="en-US" sz="1989">
                  <a:solidFill>
                    <a:srgbClr val="264E70"/>
                  </a:solidFill>
                  <a:latin typeface="Garet"/>
                </a:rPr>
                <a:t>Proposed Method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11101818" y="4059270"/>
            <a:ext cx="3270827" cy="4791041"/>
            <a:chOff x="0" y="0"/>
            <a:chExt cx="4361102" cy="6388055"/>
          </a:xfrm>
        </p:grpSpPr>
        <p:grpSp>
          <p:nvGrpSpPr>
            <p:cNvPr id="28" name="Group 28"/>
            <p:cNvGrpSpPr/>
            <p:nvPr/>
          </p:nvGrpSpPr>
          <p:grpSpPr>
            <a:xfrm>
              <a:off x="0" y="2517277"/>
              <a:ext cx="4361102" cy="3870778"/>
              <a:chOff x="0" y="0"/>
              <a:chExt cx="1693707" cy="1503281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0" y="0"/>
                <a:ext cx="1693707" cy="1503281"/>
              </a:xfrm>
              <a:custGeom>
                <a:avLst/>
                <a:gdLst/>
                <a:ahLst/>
                <a:cxnLst/>
                <a:rect l="l" t="t" r="r" b="b"/>
                <a:pathLst>
                  <a:path w="1693707" h="1503281">
                    <a:moveTo>
                      <a:pt x="1569247" y="1503281"/>
                    </a:moveTo>
                    <a:lnTo>
                      <a:pt x="124460" y="1503281"/>
                    </a:lnTo>
                    <a:cubicBezTo>
                      <a:pt x="55880" y="1503281"/>
                      <a:pt x="0" y="1447401"/>
                      <a:pt x="0" y="1378821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569247" y="0"/>
                    </a:lnTo>
                    <a:cubicBezTo>
                      <a:pt x="1637827" y="0"/>
                      <a:pt x="1693707" y="55880"/>
                      <a:pt x="1693707" y="124460"/>
                    </a:cubicBezTo>
                    <a:lnTo>
                      <a:pt x="1693707" y="1378821"/>
                    </a:lnTo>
                    <a:cubicBezTo>
                      <a:pt x="1693707" y="1447401"/>
                      <a:pt x="1637827" y="1503281"/>
                      <a:pt x="1569247" y="1503281"/>
                    </a:cubicBezTo>
                    <a:close/>
                  </a:path>
                </a:pathLst>
              </a:custGeom>
              <a:solidFill>
                <a:srgbClr val="F6F4E7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0" name="Group 30"/>
            <p:cNvGrpSpPr/>
            <p:nvPr/>
          </p:nvGrpSpPr>
          <p:grpSpPr>
            <a:xfrm>
              <a:off x="284169" y="0"/>
              <a:ext cx="3792764" cy="3792764"/>
              <a:chOff x="0" y="0"/>
              <a:chExt cx="6350000" cy="63500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5ACAC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32" name="Picture 32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1393284" y="759534"/>
              <a:ext cx="1574534" cy="2273695"/>
            </a:xfrm>
            <a:prstGeom prst="rect">
              <a:avLst/>
            </a:prstGeom>
          </p:spPr>
        </p:pic>
        <p:sp>
          <p:nvSpPr>
            <p:cNvPr id="33" name="TextBox 33"/>
            <p:cNvSpPr txBox="1"/>
            <p:nvPr/>
          </p:nvSpPr>
          <p:spPr>
            <a:xfrm>
              <a:off x="221453" y="3956460"/>
              <a:ext cx="3918195" cy="11534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48"/>
                </a:lnSpc>
              </a:pPr>
              <a:r>
                <a:rPr lang="en-US" sz="2652" dirty="0">
                  <a:solidFill>
                    <a:srgbClr val="264E70"/>
                  </a:solidFill>
                  <a:latin typeface="Garet Bold"/>
                </a:rPr>
                <a:t>Result &amp; Demonstration</a:t>
              </a:r>
            </a:p>
          </p:txBody>
        </p:sp>
      </p:grpSp>
      <p:sp>
        <p:nvSpPr>
          <p:cNvPr id="34" name="TextBox 34"/>
          <p:cNvSpPr txBox="1"/>
          <p:nvPr/>
        </p:nvSpPr>
        <p:spPr>
          <a:xfrm>
            <a:off x="1028700" y="1085850"/>
            <a:ext cx="6292422" cy="1158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8800"/>
              </a:lnSpc>
              <a:spcBef>
                <a:spcPct val="0"/>
              </a:spcBef>
            </a:pPr>
            <a:r>
              <a:rPr lang="en-US" sz="8000" dirty="0">
                <a:solidFill>
                  <a:schemeClr val="tx2"/>
                </a:solidFill>
                <a:latin typeface="Lazydog"/>
              </a:rPr>
              <a:t>CONTENT</a:t>
            </a:r>
          </a:p>
        </p:txBody>
      </p:sp>
      <p:pic>
        <p:nvPicPr>
          <p:cNvPr id="43" name="Picture 2">
            <a:extLst>
              <a:ext uri="{FF2B5EF4-FFF2-40B4-BE49-F238E27FC236}">
                <a16:creationId xmlns:a16="http://schemas.microsoft.com/office/drawing/2014/main" id="{F78242B1-4045-9D85-BD9A-2325EB6999A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 rot="5400000">
            <a:off x="16150998" y="712334"/>
            <a:ext cx="2849336" cy="1424668"/>
          </a:xfrm>
          <a:prstGeom prst="rect">
            <a:avLst/>
          </a:prstGeom>
        </p:spPr>
      </p:pic>
      <p:sp>
        <p:nvSpPr>
          <p:cNvPr id="44" name="Arrow: Down 43">
            <a:extLst>
              <a:ext uri="{FF2B5EF4-FFF2-40B4-BE49-F238E27FC236}">
                <a16:creationId xmlns:a16="http://schemas.microsoft.com/office/drawing/2014/main" id="{A12C0871-D4F7-0941-4BDB-989E3B9009D6}"/>
              </a:ext>
            </a:extLst>
          </p:cNvPr>
          <p:cNvSpPr/>
          <p:nvPr/>
        </p:nvSpPr>
        <p:spPr>
          <a:xfrm>
            <a:off x="12412726" y="2777623"/>
            <a:ext cx="649009" cy="115887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0738073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320678" y="4059270"/>
            <a:ext cx="3270827" cy="4791041"/>
            <a:chOff x="0" y="0"/>
            <a:chExt cx="4361102" cy="6388055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2517277"/>
              <a:ext cx="4361102" cy="3870778"/>
              <a:chOff x="0" y="0"/>
              <a:chExt cx="1693707" cy="1503281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1693707" cy="1503281"/>
              </a:xfrm>
              <a:custGeom>
                <a:avLst/>
                <a:gdLst/>
                <a:ahLst/>
                <a:cxnLst/>
                <a:rect l="l" t="t" r="r" b="b"/>
                <a:pathLst>
                  <a:path w="1693707" h="1503281">
                    <a:moveTo>
                      <a:pt x="1569247" y="1503281"/>
                    </a:moveTo>
                    <a:lnTo>
                      <a:pt x="124460" y="1503281"/>
                    </a:lnTo>
                    <a:cubicBezTo>
                      <a:pt x="55880" y="1503281"/>
                      <a:pt x="0" y="1447401"/>
                      <a:pt x="0" y="1378821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569247" y="0"/>
                    </a:lnTo>
                    <a:cubicBezTo>
                      <a:pt x="1637827" y="0"/>
                      <a:pt x="1693707" y="55880"/>
                      <a:pt x="1693707" y="124460"/>
                    </a:cubicBezTo>
                    <a:lnTo>
                      <a:pt x="1693707" y="1378821"/>
                    </a:lnTo>
                    <a:cubicBezTo>
                      <a:pt x="1693707" y="1447401"/>
                      <a:pt x="1637827" y="1503281"/>
                      <a:pt x="1569247" y="1503281"/>
                    </a:cubicBezTo>
                    <a:close/>
                  </a:path>
                </a:pathLst>
              </a:custGeom>
              <a:solidFill>
                <a:srgbClr val="F6F4E7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284169" y="0"/>
              <a:ext cx="3792764" cy="3792764"/>
              <a:chOff x="0" y="0"/>
              <a:chExt cx="6350000" cy="635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264E70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1456548" y="759534"/>
              <a:ext cx="1216427" cy="2273695"/>
            </a:xfrm>
            <a:prstGeom prst="rect">
              <a:avLst/>
            </a:prstGeom>
          </p:spPr>
        </p:pic>
        <p:sp>
          <p:nvSpPr>
            <p:cNvPr id="9" name="TextBox 9"/>
            <p:cNvSpPr txBox="1"/>
            <p:nvPr/>
          </p:nvSpPr>
          <p:spPr>
            <a:xfrm>
              <a:off x="221453" y="3956460"/>
              <a:ext cx="3918196" cy="5530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48"/>
                </a:lnSpc>
              </a:pPr>
              <a:r>
                <a:rPr lang="en-US" sz="2652">
                  <a:solidFill>
                    <a:srgbClr val="264E70"/>
                  </a:solidFill>
                  <a:latin typeface="Garet Bold"/>
                </a:rPr>
                <a:t>Introduction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329785" y="4814488"/>
              <a:ext cx="3701533" cy="8390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86"/>
                </a:lnSpc>
              </a:pPr>
              <a:r>
                <a:rPr lang="en-US" sz="1989">
                  <a:solidFill>
                    <a:srgbClr val="264E70"/>
                  </a:solidFill>
                  <a:latin typeface="Garet"/>
                </a:rPr>
                <a:t>Problem Statement</a:t>
              </a:r>
            </a:p>
            <a:p>
              <a:pPr algn="ctr">
                <a:lnSpc>
                  <a:spcPts val="2586"/>
                </a:lnSpc>
              </a:pPr>
              <a:r>
                <a:rPr lang="en-US" sz="1989">
                  <a:solidFill>
                    <a:srgbClr val="264E70"/>
                  </a:solidFill>
                  <a:latin typeface="Garet"/>
                </a:rPr>
                <a:t>Objective</a:t>
              </a:r>
            </a:p>
          </p:txBody>
        </p:sp>
      </p:grpSp>
      <p:sp>
        <p:nvSpPr>
          <p:cNvPr id="34" name="TextBox 34"/>
          <p:cNvSpPr txBox="1"/>
          <p:nvPr/>
        </p:nvSpPr>
        <p:spPr>
          <a:xfrm>
            <a:off x="1028700" y="1085850"/>
            <a:ext cx="6292422" cy="1158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8800"/>
              </a:lnSpc>
              <a:spcBef>
                <a:spcPct val="0"/>
              </a:spcBef>
            </a:pPr>
            <a:r>
              <a:rPr lang="en-US" sz="8000" dirty="0">
                <a:solidFill>
                  <a:schemeClr val="tx2"/>
                </a:solidFill>
                <a:latin typeface="Lazydog"/>
              </a:rPr>
              <a:t>CONTENT</a:t>
            </a:r>
          </a:p>
        </p:txBody>
      </p:sp>
      <p:pic>
        <p:nvPicPr>
          <p:cNvPr id="43" name="Picture 2">
            <a:extLst>
              <a:ext uri="{FF2B5EF4-FFF2-40B4-BE49-F238E27FC236}">
                <a16:creationId xmlns:a16="http://schemas.microsoft.com/office/drawing/2014/main" id="{F78242B1-4045-9D85-BD9A-2325EB6999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5400000">
            <a:off x="16150998" y="712334"/>
            <a:ext cx="2849336" cy="1424668"/>
          </a:xfrm>
          <a:prstGeom prst="rect">
            <a:avLst/>
          </a:prstGeom>
        </p:spPr>
      </p:pic>
      <p:sp>
        <p:nvSpPr>
          <p:cNvPr id="2" name="Arrow: Down 1">
            <a:extLst>
              <a:ext uri="{FF2B5EF4-FFF2-40B4-BE49-F238E27FC236}">
                <a16:creationId xmlns:a16="http://schemas.microsoft.com/office/drawing/2014/main" id="{06BB301D-4771-3056-1453-493BD1E70FAA}"/>
              </a:ext>
            </a:extLst>
          </p:cNvPr>
          <p:cNvSpPr/>
          <p:nvPr/>
        </p:nvSpPr>
        <p:spPr>
          <a:xfrm>
            <a:off x="1676400" y="2744674"/>
            <a:ext cx="649009" cy="115887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8515605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10800000">
            <a:off x="0" y="0"/>
            <a:ext cx="2129573" cy="2129573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4407032" y="2599505"/>
            <a:ext cx="9473937" cy="7105453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422877" y="1085850"/>
            <a:ext cx="11442246" cy="1158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800"/>
              </a:lnSpc>
              <a:spcBef>
                <a:spcPct val="0"/>
              </a:spcBef>
            </a:pPr>
            <a:r>
              <a:rPr lang="en-US" sz="8000" dirty="0">
                <a:solidFill>
                  <a:schemeClr val="tx2"/>
                </a:solidFill>
                <a:latin typeface="Lazydog"/>
              </a:rPr>
              <a:t>RESULT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0D90BE-232E-9E59-10B3-50E2C3D3FE46}"/>
              </a:ext>
            </a:extLst>
          </p:cNvPr>
          <p:cNvSpPr txBox="1"/>
          <p:nvPr/>
        </p:nvSpPr>
        <p:spPr>
          <a:xfrm>
            <a:off x="13411200" y="3467100"/>
            <a:ext cx="434340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Garet" panose="020B0604020202020204" charset="0"/>
              </a:rPr>
              <a:t>Accuracy: 98%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3641E0-1259-7A86-8DD6-92CC0882D70D}"/>
              </a:ext>
            </a:extLst>
          </p:cNvPr>
          <p:cNvSpPr txBox="1"/>
          <p:nvPr/>
        </p:nvSpPr>
        <p:spPr>
          <a:xfrm>
            <a:off x="13411200" y="8267700"/>
            <a:ext cx="434340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Garet" panose="020B0604020202020204" charset="0"/>
              </a:rPr>
              <a:t>Loss: &lt;1%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3BD510-1D9E-1939-ED85-EAA185E8BC19}"/>
              </a:ext>
            </a:extLst>
          </p:cNvPr>
          <p:cNvSpPr txBox="1"/>
          <p:nvPr/>
        </p:nvSpPr>
        <p:spPr>
          <a:xfrm>
            <a:off x="563880" y="2682270"/>
            <a:ext cx="3810000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Garet" panose="020B0604020202020204" charset="0"/>
              </a:rPr>
              <a:t>Hyperparameter chosen:</a:t>
            </a:r>
          </a:p>
          <a:p>
            <a:pPr marL="342900" indent="-342900" algn="ctr">
              <a:buFontTx/>
              <a:buChar char="-"/>
            </a:pPr>
            <a:r>
              <a:rPr lang="en-US" sz="2400" dirty="0">
                <a:latin typeface="Garet" panose="020B0604020202020204" charset="0"/>
              </a:rPr>
              <a:t>20 epochs</a:t>
            </a:r>
          </a:p>
          <a:p>
            <a:pPr marL="342900" indent="-342900" algn="ctr">
              <a:buFontTx/>
              <a:buChar char="-"/>
            </a:pPr>
            <a:r>
              <a:rPr lang="en-US" sz="2400" dirty="0">
                <a:latin typeface="Garet" panose="020B0604020202020204" charset="0"/>
              </a:rPr>
              <a:t>53 iterations</a:t>
            </a:r>
          </a:p>
        </p:txBody>
      </p:sp>
    </p:spTree>
    <p:extLst>
      <p:ext uri="{BB962C8B-B14F-4D97-AF65-F5344CB8AC3E}">
        <p14:creationId xmlns:p14="http://schemas.microsoft.com/office/powerpoint/2010/main" val="4079843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2175984" y="0"/>
            <a:ext cx="2849336" cy="1424668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1532986" y="917523"/>
            <a:ext cx="2421350" cy="242135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3980102" y="1773568"/>
            <a:ext cx="9619368" cy="1158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800"/>
              </a:lnSpc>
              <a:spcBef>
                <a:spcPct val="0"/>
              </a:spcBef>
            </a:pPr>
            <a:r>
              <a:rPr lang="en-US" sz="8000" dirty="0">
                <a:solidFill>
                  <a:schemeClr val="tx2"/>
                </a:solidFill>
                <a:latin typeface="Lazydog"/>
              </a:rPr>
              <a:t>OBJECTIVES</a:t>
            </a:r>
          </a:p>
        </p:txBody>
      </p:sp>
      <p:grpSp>
        <p:nvGrpSpPr>
          <p:cNvPr id="2" name="Group 2"/>
          <p:cNvGrpSpPr/>
          <p:nvPr/>
        </p:nvGrpSpPr>
        <p:grpSpPr>
          <a:xfrm>
            <a:off x="1399615" y="3850746"/>
            <a:ext cx="4783073" cy="4951714"/>
            <a:chOff x="0" y="0"/>
            <a:chExt cx="2052875" cy="212525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052875" cy="2125255"/>
            </a:xfrm>
            <a:custGeom>
              <a:avLst/>
              <a:gdLst/>
              <a:ahLst/>
              <a:cxnLst/>
              <a:rect l="l" t="t" r="r" b="b"/>
              <a:pathLst>
                <a:path w="2052875" h="2125255">
                  <a:moveTo>
                    <a:pt x="1928415" y="2125255"/>
                  </a:moveTo>
                  <a:lnTo>
                    <a:pt x="124460" y="2125255"/>
                  </a:lnTo>
                  <a:cubicBezTo>
                    <a:pt x="55880" y="2125255"/>
                    <a:pt x="0" y="2069375"/>
                    <a:pt x="0" y="200079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928415" y="0"/>
                  </a:lnTo>
                  <a:cubicBezTo>
                    <a:pt x="1996995" y="0"/>
                    <a:pt x="2052875" y="55880"/>
                    <a:pt x="2052875" y="124460"/>
                  </a:cubicBezTo>
                  <a:lnTo>
                    <a:pt x="2052875" y="2000795"/>
                  </a:lnTo>
                  <a:cubicBezTo>
                    <a:pt x="2052875" y="2069375"/>
                    <a:pt x="1996995" y="2125255"/>
                    <a:pt x="1928415" y="2125255"/>
                  </a:cubicBezTo>
                  <a:close/>
                </a:path>
              </a:pathLst>
            </a:custGeom>
            <a:solidFill>
              <a:srgbClr val="638481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209115" y="3660246"/>
            <a:ext cx="4783073" cy="4951714"/>
            <a:chOff x="0" y="0"/>
            <a:chExt cx="2052875" cy="212525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052875" cy="2125255"/>
            </a:xfrm>
            <a:custGeom>
              <a:avLst/>
              <a:gdLst/>
              <a:ahLst/>
              <a:cxnLst/>
              <a:rect l="l" t="t" r="r" b="b"/>
              <a:pathLst>
                <a:path w="2052875" h="2125255">
                  <a:moveTo>
                    <a:pt x="1928415" y="2125255"/>
                  </a:moveTo>
                  <a:lnTo>
                    <a:pt x="124460" y="2125255"/>
                  </a:lnTo>
                  <a:cubicBezTo>
                    <a:pt x="55880" y="2125255"/>
                    <a:pt x="0" y="2069375"/>
                    <a:pt x="0" y="200079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928415" y="0"/>
                  </a:lnTo>
                  <a:cubicBezTo>
                    <a:pt x="1996995" y="0"/>
                    <a:pt x="2052875" y="55880"/>
                    <a:pt x="2052875" y="124460"/>
                  </a:cubicBezTo>
                  <a:lnTo>
                    <a:pt x="2052875" y="2000795"/>
                  </a:lnTo>
                  <a:cubicBezTo>
                    <a:pt x="2052875" y="2069375"/>
                    <a:pt x="1996995" y="2125255"/>
                    <a:pt x="1928415" y="2125255"/>
                  </a:cubicBezTo>
                  <a:close/>
                </a:path>
              </a:pathLst>
            </a:custGeom>
            <a:solidFill>
              <a:srgbClr val="F6F4E7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572020" y="4041321"/>
            <a:ext cx="4057262" cy="971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3200" dirty="0">
                <a:solidFill>
                  <a:srgbClr val="264E70"/>
                </a:solidFill>
                <a:latin typeface="Garet Bold"/>
              </a:rPr>
              <a:t>ANALYZE </a:t>
            </a:r>
          </a:p>
          <a:p>
            <a:pPr algn="ctr">
              <a:lnSpc>
                <a:spcPts val="3840"/>
              </a:lnSpc>
            </a:pPr>
            <a:r>
              <a:rPr lang="en-US" sz="3200" dirty="0">
                <a:solidFill>
                  <a:srgbClr val="264E70"/>
                </a:solidFill>
                <a:latin typeface="Garet Bold"/>
              </a:rPr>
              <a:t>ALGORITHMS</a:t>
            </a:r>
          </a:p>
        </p:txBody>
      </p:sp>
      <p:pic>
        <p:nvPicPr>
          <p:cNvPr id="28" name="Picture 18">
            <a:extLst>
              <a:ext uri="{FF2B5EF4-FFF2-40B4-BE49-F238E27FC236}">
                <a16:creationId xmlns:a16="http://schemas.microsoft.com/office/drawing/2014/main" id="{F01DC946-2600-ABBD-72FF-0B89AEBDD67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2072759" y="5143500"/>
            <a:ext cx="3191254" cy="2892074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1572020" y="5153025"/>
            <a:ext cx="4057262" cy="2619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80"/>
              </a:lnSpc>
            </a:pPr>
            <a:r>
              <a:rPr lang="en-US" sz="2900" dirty="0">
                <a:solidFill>
                  <a:srgbClr val="264E70"/>
                </a:solidFill>
                <a:latin typeface="Garet"/>
              </a:rPr>
              <a:t>To analyze the different types of algorithms for safety eyewear detection based on their speed and accuracy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6940413" y="3850746"/>
            <a:ext cx="4783073" cy="4951714"/>
            <a:chOff x="0" y="0"/>
            <a:chExt cx="2052875" cy="212525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052875" cy="2125255"/>
            </a:xfrm>
            <a:custGeom>
              <a:avLst/>
              <a:gdLst/>
              <a:ahLst/>
              <a:cxnLst/>
              <a:rect l="l" t="t" r="r" b="b"/>
              <a:pathLst>
                <a:path w="2052875" h="2125255">
                  <a:moveTo>
                    <a:pt x="1928415" y="2125255"/>
                  </a:moveTo>
                  <a:lnTo>
                    <a:pt x="124460" y="2125255"/>
                  </a:lnTo>
                  <a:cubicBezTo>
                    <a:pt x="55880" y="2125255"/>
                    <a:pt x="0" y="2069375"/>
                    <a:pt x="0" y="200079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928415" y="0"/>
                  </a:lnTo>
                  <a:cubicBezTo>
                    <a:pt x="1996995" y="0"/>
                    <a:pt x="2052875" y="55880"/>
                    <a:pt x="2052875" y="124460"/>
                  </a:cubicBezTo>
                  <a:lnTo>
                    <a:pt x="2052875" y="2000795"/>
                  </a:lnTo>
                  <a:cubicBezTo>
                    <a:pt x="2052875" y="2069375"/>
                    <a:pt x="1996995" y="2125255"/>
                    <a:pt x="1928415" y="2125255"/>
                  </a:cubicBezTo>
                  <a:close/>
                </a:path>
              </a:pathLst>
            </a:custGeom>
            <a:solidFill>
              <a:srgbClr val="638481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6749913" y="3660246"/>
            <a:ext cx="4783073" cy="4951714"/>
            <a:chOff x="0" y="0"/>
            <a:chExt cx="2052875" cy="212525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052875" cy="2125255"/>
            </a:xfrm>
            <a:custGeom>
              <a:avLst/>
              <a:gdLst/>
              <a:ahLst/>
              <a:cxnLst/>
              <a:rect l="l" t="t" r="r" b="b"/>
              <a:pathLst>
                <a:path w="2052875" h="2125255">
                  <a:moveTo>
                    <a:pt x="1928415" y="2125255"/>
                  </a:moveTo>
                  <a:lnTo>
                    <a:pt x="124460" y="2125255"/>
                  </a:lnTo>
                  <a:cubicBezTo>
                    <a:pt x="55880" y="2125255"/>
                    <a:pt x="0" y="2069375"/>
                    <a:pt x="0" y="200079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928415" y="0"/>
                  </a:lnTo>
                  <a:cubicBezTo>
                    <a:pt x="1996995" y="0"/>
                    <a:pt x="2052875" y="55880"/>
                    <a:pt x="2052875" y="124460"/>
                  </a:cubicBezTo>
                  <a:lnTo>
                    <a:pt x="2052875" y="2000795"/>
                  </a:lnTo>
                  <a:cubicBezTo>
                    <a:pt x="2052875" y="2069375"/>
                    <a:pt x="1996995" y="2125255"/>
                    <a:pt x="1928415" y="2125255"/>
                  </a:cubicBezTo>
                  <a:close/>
                </a:path>
              </a:pathLst>
            </a:custGeom>
            <a:solidFill>
              <a:srgbClr val="F6F4E7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6749913" y="4041321"/>
            <a:ext cx="4783073" cy="971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3200" dirty="0">
                <a:solidFill>
                  <a:srgbClr val="264E70"/>
                </a:solidFill>
                <a:latin typeface="Garet Bold"/>
              </a:rPr>
              <a:t>DEVELOP DETECTION SYSTEM</a:t>
            </a:r>
          </a:p>
        </p:txBody>
      </p:sp>
      <p:pic>
        <p:nvPicPr>
          <p:cNvPr id="29" name="Picture 18">
            <a:extLst>
              <a:ext uri="{FF2B5EF4-FFF2-40B4-BE49-F238E27FC236}">
                <a16:creationId xmlns:a16="http://schemas.microsoft.com/office/drawing/2014/main" id="{72353C67-6492-9172-DE66-8BD34ABDB07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7736322" y="5059538"/>
            <a:ext cx="3191254" cy="2892074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7115369" y="5133975"/>
            <a:ext cx="4057262" cy="2743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20"/>
              </a:lnSpc>
            </a:pPr>
            <a:r>
              <a:rPr lang="en-US" sz="2600" dirty="0">
                <a:solidFill>
                  <a:srgbClr val="264E70"/>
                </a:solidFill>
                <a:latin typeface="Garet"/>
              </a:rPr>
              <a:t>To develop an algorithm for safety eyewear detection that is suitable to be applied in the construction industry using machine learning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12295812" y="3660246"/>
            <a:ext cx="4973573" cy="5142215"/>
            <a:chOff x="0" y="0"/>
            <a:chExt cx="6631431" cy="6856286"/>
          </a:xfrm>
        </p:grpSpPr>
        <p:grpSp>
          <p:nvGrpSpPr>
            <p:cNvPr id="19" name="Group 19"/>
            <p:cNvGrpSpPr/>
            <p:nvPr/>
          </p:nvGrpSpPr>
          <p:grpSpPr>
            <a:xfrm>
              <a:off x="254000" y="254000"/>
              <a:ext cx="6377431" cy="6602286"/>
              <a:chOff x="0" y="0"/>
              <a:chExt cx="2052875" cy="2125255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2052875" cy="2125255"/>
              </a:xfrm>
              <a:custGeom>
                <a:avLst/>
                <a:gdLst/>
                <a:ahLst/>
                <a:cxnLst/>
                <a:rect l="l" t="t" r="r" b="b"/>
                <a:pathLst>
                  <a:path w="2052875" h="2125255">
                    <a:moveTo>
                      <a:pt x="1928415" y="2125255"/>
                    </a:moveTo>
                    <a:lnTo>
                      <a:pt x="124460" y="2125255"/>
                    </a:lnTo>
                    <a:cubicBezTo>
                      <a:pt x="55880" y="2125255"/>
                      <a:pt x="0" y="2069375"/>
                      <a:pt x="0" y="2000795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928415" y="0"/>
                    </a:lnTo>
                    <a:cubicBezTo>
                      <a:pt x="1996995" y="0"/>
                      <a:pt x="2052875" y="55880"/>
                      <a:pt x="2052875" y="124460"/>
                    </a:cubicBezTo>
                    <a:lnTo>
                      <a:pt x="2052875" y="2000795"/>
                    </a:lnTo>
                    <a:cubicBezTo>
                      <a:pt x="2052875" y="2069375"/>
                      <a:pt x="1996995" y="2125255"/>
                      <a:pt x="1928415" y="2125255"/>
                    </a:cubicBezTo>
                    <a:close/>
                  </a:path>
                </a:pathLst>
              </a:custGeom>
              <a:solidFill>
                <a:srgbClr val="638481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1" name="Group 21"/>
            <p:cNvGrpSpPr/>
            <p:nvPr/>
          </p:nvGrpSpPr>
          <p:grpSpPr>
            <a:xfrm>
              <a:off x="0" y="0"/>
              <a:ext cx="6377431" cy="6602286"/>
              <a:chOff x="0" y="0"/>
              <a:chExt cx="2052875" cy="2125255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2052875" cy="2125255"/>
              </a:xfrm>
              <a:custGeom>
                <a:avLst/>
                <a:gdLst/>
                <a:ahLst/>
                <a:cxnLst/>
                <a:rect l="l" t="t" r="r" b="b"/>
                <a:pathLst>
                  <a:path w="2052875" h="2125255">
                    <a:moveTo>
                      <a:pt x="1928415" y="2125255"/>
                    </a:moveTo>
                    <a:lnTo>
                      <a:pt x="124460" y="2125255"/>
                    </a:lnTo>
                    <a:cubicBezTo>
                      <a:pt x="55880" y="2125255"/>
                      <a:pt x="0" y="2069375"/>
                      <a:pt x="0" y="2000795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928415" y="0"/>
                    </a:lnTo>
                    <a:cubicBezTo>
                      <a:pt x="1996995" y="0"/>
                      <a:pt x="2052875" y="55880"/>
                      <a:pt x="2052875" y="124460"/>
                    </a:cubicBezTo>
                    <a:lnTo>
                      <a:pt x="2052875" y="2000795"/>
                    </a:lnTo>
                    <a:cubicBezTo>
                      <a:pt x="2052875" y="2069375"/>
                      <a:pt x="1996995" y="2125255"/>
                      <a:pt x="1928415" y="2125255"/>
                    </a:cubicBezTo>
                    <a:close/>
                  </a:path>
                </a:pathLst>
              </a:custGeom>
              <a:solidFill>
                <a:srgbClr val="F6F4E7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4" name="TextBox 24"/>
            <p:cNvSpPr txBox="1"/>
            <p:nvPr/>
          </p:nvSpPr>
          <p:spPr>
            <a:xfrm>
              <a:off x="483874" y="508100"/>
              <a:ext cx="5409683" cy="12954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840"/>
                </a:lnSpc>
              </a:pPr>
              <a:r>
                <a:rPr lang="en-US" sz="3200">
                  <a:solidFill>
                    <a:srgbClr val="264E70"/>
                  </a:solidFill>
                  <a:latin typeface="Garet Bold"/>
                </a:rPr>
                <a:t>DEPLOY</a:t>
              </a:r>
            </a:p>
            <a:p>
              <a:pPr algn="ctr">
                <a:lnSpc>
                  <a:spcPts val="3840"/>
                </a:lnSpc>
              </a:pPr>
              <a:r>
                <a:rPr lang="en-US" sz="3200">
                  <a:solidFill>
                    <a:srgbClr val="264E70"/>
                  </a:solidFill>
                  <a:latin typeface="Garet Bold"/>
                </a:rPr>
                <a:t>MODEL</a:t>
              </a: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483874" y="1987196"/>
              <a:ext cx="5409683" cy="29114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80"/>
                </a:lnSpc>
              </a:pPr>
              <a:r>
                <a:rPr lang="en-US" sz="2900">
                  <a:solidFill>
                    <a:srgbClr val="264E70"/>
                  </a:solidFill>
                  <a:latin typeface="Garet"/>
                </a:rPr>
                <a:t>To deploy the trained model to a web application to be used in the construction site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64597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4867764" y="7156639"/>
            <a:ext cx="5096636" cy="509663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10800000">
            <a:off x="0" y="0"/>
            <a:ext cx="2129573" cy="2129573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422877" y="1085850"/>
            <a:ext cx="11442246" cy="1158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800"/>
              </a:lnSpc>
              <a:spcBef>
                <a:spcPct val="0"/>
              </a:spcBef>
            </a:pPr>
            <a:r>
              <a:rPr lang="en-US" sz="8000" dirty="0">
                <a:solidFill>
                  <a:schemeClr val="tx2"/>
                </a:solidFill>
                <a:latin typeface="Lazydog"/>
              </a:rPr>
              <a:t>DEMONSTRATION</a:t>
            </a:r>
          </a:p>
        </p:txBody>
      </p:sp>
      <p:pic>
        <p:nvPicPr>
          <p:cNvPr id="9" name="streamlit-app-2022-05-27-18-05-60-">
            <a:hlinkClick r:id="" action="ppaction://media"/>
            <a:extLst>
              <a:ext uri="{FF2B5EF4-FFF2-40B4-BE49-F238E27FC236}">
                <a16:creationId xmlns:a16="http://schemas.microsoft.com/office/drawing/2014/main" id="{ED380D97-C6C6-11B2-A436-716D4563B54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3048000" y="3130361"/>
            <a:ext cx="12192000" cy="5426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37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1633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320678" y="4059270"/>
            <a:ext cx="3270827" cy="4791041"/>
            <a:chOff x="0" y="0"/>
            <a:chExt cx="4361102" cy="6388055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2517277"/>
              <a:ext cx="4361102" cy="3870778"/>
              <a:chOff x="0" y="0"/>
              <a:chExt cx="1693707" cy="1503281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1693707" cy="1503281"/>
              </a:xfrm>
              <a:custGeom>
                <a:avLst/>
                <a:gdLst/>
                <a:ahLst/>
                <a:cxnLst/>
                <a:rect l="l" t="t" r="r" b="b"/>
                <a:pathLst>
                  <a:path w="1693707" h="1503281">
                    <a:moveTo>
                      <a:pt x="1569247" y="1503281"/>
                    </a:moveTo>
                    <a:lnTo>
                      <a:pt x="124460" y="1503281"/>
                    </a:lnTo>
                    <a:cubicBezTo>
                      <a:pt x="55880" y="1503281"/>
                      <a:pt x="0" y="1447401"/>
                      <a:pt x="0" y="1378821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569247" y="0"/>
                    </a:lnTo>
                    <a:cubicBezTo>
                      <a:pt x="1637827" y="0"/>
                      <a:pt x="1693707" y="55880"/>
                      <a:pt x="1693707" y="124460"/>
                    </a:cubicBezTo>
                    <a:lnTo>
                      <a:pt x="1693707" y="1378821"/>
                    </a:lnTo>
                    <a:cubicBezTo>
                      <a:pt x="1693707" y="1447401"/>
                      <a:pt x="1637827" y="1503281"/>
                      <a:pt x="1569247" y="1503281"/>
                    </a:cubicBezTo>
                    <a:close/>
                  </a:path>
                </a:pathLst>
              </a:custGeom>
              <a:solidFill>
                <a:srgbClr val="F6F4E7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284169" y="0"/>
              <a:ext cx="3792764" cy="3792764"/>
              <a:chOff x="0" y="0"/>
              <a:chExt cx="6350000" cy="635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264E70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1456548" y="759534"/>
              <a:ext cx="1216427" cy="2273695"/>
            </a:xfrm>
            <a:prstGeom prst="rect">
              <a:avLst/>
            </a:prstGeom>
          </p:spPr>
        </p:pic>
        <p:sp>
          <p:nvSpPr>
            <p:cNvPr id="9" name="TextBox 9"/>
            <p:cNvSpPr txBox="1"/>
            <p:nvPr/>
          </p:nvSpPr>
          <p:spPr>
            <a:xfrm>
              <a:off x="221453" y="3956460"/>
              <a:ext cx="3918196" cy="5530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48"/>
                </a:lnSpc>
              </a:pPr>
              <a:r>
                <a:rPr lang="en-US" sz="2652">
                  <a:solidFill>
                    <a:srgbClr val="264E70"/>
                  </a:solidFill>
                  <a:latin typeface="Garet Bold"/>
                </a:rPr>
                <a:t>Introduction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329785" y="4814488"/>
              <a:ext cx="3701533" cy="8390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86"/>
                </a:lnSpc>
              </a:pPr>
              <a:r>
                <a:rPr lang="en-US" sz="1989">
                  <a:solidFill>
                    <a:srgbClr val="264E70"/>
                  </a:solidFill>
                  <a:latin typeface="Garet"/>
                </a:rPr>
                <a:t>Problem Statement</a:t>
              </a:r>
            </a:p>
            <a:p>
              <a:pPr algn="ctr">
                <a:lnSpc>
                  <a:spcPts val="2586"/>
                </a:lnSpc>
              </a:pPr>
              <a:r>
                <a:rPr lang="en-US" sz="1989">
                  <a:solidFill>
                    <a:srgbClr val="264E70"/>
                  </a:solidFill>
                  <a:latin typeface="Garet"/>
                </a:rPr>
                <a:t>Objective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3912465" y="4059270"/>
            <a:ext cx="3270827" cy="4791041"/>
            <a:chOff x="0" y="0"/>
            <a:chExt cx="4361102" cy="6388055"/>
          </a:xfrm>
        </p:grpSpPr>
        <p:grpSp>
          <p:nvGrpSpPr>
            <p:cNvPr id="12" name="Group 12"/>
            <p:cNvGrpSpPr/>
            <p:nvPr/>
          </p:nvGrpSpPr>
          <p:grpSpPr>
            <a:xfrm>
              <a:off x="0" y="2517277"/>
              <a:ext cx="4361102" cy="3870778"/>
              <a:chOff x="0" y="0"/>
              <a:chExt cx="1693707" cy="150328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1693707" cy="1503281"/>
              </a:xfrm>
              <a:custGeom>
                <a:avLst/>
                <a:gdLst/>
                <a:ahLst/>
                <a:cxnLst/>
                <a:rect l="l" t="t" r="r" b="b"/>
                <a:pathLst>
                  <a:path w="1693707" h="1503281">
                    <a:moveTo>
                      <a:pt x="1569247" y="1503281"/>
                    </a:moveTo>
                    <a:lnTo>
                      <a:pt x="124460" y="1503281"/>
                    </a:lnTo>
                    <a:cubicBezTo>
                      <a:pt x="55880" y="1503281"/>
                      <a:pt x="0" y="1447401"/>
                      <a:pt x="0" y="1378821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569247" y="0"/>
                    </a:lnTo>
                    <a:cubicBezTo>
                      <a:pt x="1637827" y="0"/>
                      <a:pt x="1693707" y="55880"/>
                      <a:pt x="1693707" y="124460"/>
                    </a:cubicBezTo>
                    <a:lnTo>
                      <a:pt x="1693707" y="1378821"/>
                    </a:lnTo>
                    <a:cubicBezTo>
                      <a:pt x="1693707" y="1447401"/>
                      <a:pt x="1637827" y="1503281"/>
                      <a:pt x="1569247" y="1503281"/>
                    </a:cubicBezTo>
                    <a:close/>
                  </a:path>
                </a:pathLst>
              </a:custGeom>
              <a:solidFill>
                <a:srgbClr val="F6F4E7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4" name="Group 14"/>
            <p:cNvGrpSpPr/>
            <p:nvPr/>
          </p:nvGrpSpPr>
          <p:grpSpPr>
            <a:xfrm>
              <a:off x="284169" y="0"/>
              <a:ext cx="3792764" cy="3792764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5ACAC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1398969" y="759534"/>
              <a:ext cx="1563165" cy="2273695"/>
            </a:xfrm>
            <a:prstGeom prst="rect">
              <a:avLst/>
            </a:prstGeom>
          </p:spPr>
        </p:pic>
        <p:sp>
          <p:nvSpPr>
            <p:cNvPr id="17" name="TextBox 17"/>
            <p:cNvSpPr txBox="1"/>
            <p:nvPr/>
          </p:nvSpPr>
          <p:spPr>
            <a:xfrm>
              <a:off x="221453" y="3956460"/>
              <a:ext cx="3918196" cy="11320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48"/>
                </a:lnSpc>
              </a:pPr>
              <a:r>
                <a:rPr lang="en-US" sz="2652">
                  <a:solidFill>
                    <a:srgbClr val="264E70"/>
                  </a:solidFill>
                  <a:latin typeface="Garet Bold"/>
                </a:rPr>
                <a:t>Literature</a:t>
              </a:r>
            </a:p>
            <a:p>
              <a:pPr algn="ctr">
                <a:lnSpc>
                  <a:spcPts val="3448"/>
                </a:lnSpc>
              </a:pPr>
              <a:r>
                <a:rPr lang="en-US" sz="2652">
                  <a:solidFill>
                    <a:srgbClr val="264E70"/>
                  </a:solidFill>
                  <a:latin typeface="Garet Bold"/>
                </a:rPr>
                <a:t>Review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329785" y="5239819"/>
              <a:ext cx="3701533" cy="8390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86"/>
                </a:lnSpc>
              </a:pPr>
              <a:r>
                <a:rPr lang="en-US" sz="1989">
                  <a:solidFill>
                    <a:srgbClr val="264E70"/>
                  </a:solidFill>
                  <a:latin typeface="Garet"/>
                </a:rPr>
                <a:t>Theory</a:t>
              </a:r>
            </a:p>
            <a:p>
              <a:pPr algn="ctr">
                <a:lnSpc>
                  <a:spcPts val="2586"/>
                </a:lnSpc>
              </a:pPr>
              <a:r>
                <a:rPr lang="en-US" sz="1989">
                  <a:solidFill>
                    <a:srgbClr val="264E70"/>
                  </a:solidFill>
                  <a:latin typeface="Garet"/>
                </a:rPr>
                <a:t>Method comparison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7507142" y="4059270"/>
            <a:ext cx="3270827" cy="4791041"/>
            <a:chOff x="0" y="0"/>
            <a:chExt cx="4361102" cy="6388055"/>
          </a:xfrm>
        </p:grpSpPr>
        <p:grpSp>
          <p:nvGrpSpPr>
            <p:cNvPr id="20" name="Group 20"/>
            <p:cNvGrpSpPr/>
            <p:nvPr/>
          </p:nvGrpSpPr>
          <p:grpSpPr>
            <a:xfrm>
              <a:off x="0" y="2517277"/>
              <a:ext cx="4361102" cy="3870778"/>
              <a:chOff x="0" y="0"/>
              <a:chExt cx="1693707" cy="1503281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1693707" cy="1503281"/>
              </a:xfrm>
              <a:custGeom>
                <a:avLst/>
                <a:gdLst/>
                <a:ahLst/>
                <a:cxnLst/>
                <a:rect l="l" t="t" r="r" b="b"/>
                <a:pathLst>
                  <a:path w="1693707" h="1503281">
                    <a:moveTo>
                      <a:pt x="1569247" y="1503281"/>
                    </a:moveTo>
                    <a:lnTo>
                      <a:pt x="124460" y="1503281"/>
                    </a:lnTo>
                    <a:cubicBezTo>
                      <a:pt x="55880" y="1503281"/>
                      <a:pt x="0" y="1447401"/>
                      <a:pt x="0" y="1378821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569247" y="0"/>
                    </a:lnTo>
                    <a:cubicBezTo>
                      <a:pt x="1637827" y="0"/>
                      <a:pt x="1693707" y="55880"/>
                      <a:pt x="1693707" y="124460"/>
                    </a:cubicBezTo>
                    <a:lnTo>
                      <a:pt x="1693707" y="1378821"/>
                    </a:lnTo>
                    <a:cubicBezTo>
                      <a:pt x="1693707" y="1447401"/>
                      <a:pt x="1637827" y="1503281"/>
                      <a:pt x="1569247" y="1503281"/>
                    </a:cubicBezTo>
                    <a:close/>
                  </a:path>
                </a:pathLst>
              </a:custGeom>
              <a:solidFill>
                <a:srgbClr val="F6F4E7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2" name="Group 22"/>
            <p:cNvGrpSpPr/>
            <p:nvPr/>
          </p:nvGrpSpPr>
          <p:grpSpPr>
            <a:xfrm>
              <a:off x="284169" y="0"/>
              <a:ext cx="3792764" cy="3792764"/>
              <a:chOff x="0" y="0"/>
              <a:chExt cx="6350000" cy="63500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264E70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450127" y="759534"/>
              <a:ext cx="1460849" cy="2273695"/>
            </a:xfrm>
            <a:prstGeom prst="rect">
              <a:avLst/>
            </a:prstGeom>
          </p:spPr>
        </p:pic>
        <p:sp>
          <p:nvSpPr>
            <p:cNvPr id="25" name="TextBox 25"/>
            <p:cNvSpPr txBox="1"/>
            <p:nvPr/>
          </p:nvSpPr>
          <p:spPr>
            <a:xfrm>
              <a:off x="221453" y="3956460"/>
              <a:ext cx="3918196" cy="5530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48"/>
                </a:lnSpc>
              </a:pPr>
              <a:r>
                <a:rPr lang="en-US" sz="2652">
                  <a:solidFill>
                    <a:srgbClr val="264E70"/>
                  </a:solidFill>
                  <a:latin typeface="Garet Bold"/>
                </a:rPr>
                <a:t>Methodology</a:t>
              </a: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4814488"/>
              <a:ext cx="4361102" cy="8390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86"/>
                </a:lnSpc>
              </a:pPr>
              <a:r>
                <a:rPr lang="en-US" sz="1989">
                  <a:solidFill>
                    <a:srgbClr val="264E70"/>
                  </a:solidFill>
                  <a:latin typeface="Garet"/>
                </a:rPr>
                <a:t>Flowchart</a:t>
              </a:r>
            </a:p>
            <a:p>
              <a:pPr algn="ctr">
                <a:lnSpc>
                  <a:spcPts val="2586"/>
                </a:lnSpc>
              </a:pPr>
              <a:r>
                <a:rPr lang="en-US" sz="1989">
                  <a:solidFill>
                    <a:srgbClr val="264E70"/>
                  </a:solidFill>
                  <a:latin typeface="Garet"/>
                </a:rPr>
                <a:t>Proposed Method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11101818" y="4059270"/>
            <a:ext cx="3270827" cy="4791041"/>
            <a:chOff x="0" y="0"/>
            <a:chExt cx="4361102" cy="6388055"/>
          </a:xfrm>
        </p:grpSpPr>
        <p:grpSp>
          <p:nvGrpSpPr>
            <p:cNvPr id="28" name="Group 28"/>
            <p:cNvGrpSpPr/>
            <p:nvPr/>
          </p:nvGrpSpPr>
          <p:grpSpPr>
            <a:xfrm>
              <a:off x="0" y="2517277"/>
              <a:ext cx="4361102" cy="3870778"/>
              <a:chOff x="0" y="0"/>
              <a:chExt cx="1693707" cy="1503281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0" y="0"/>
                <a:ext cx="1693707" cy="1503281"/>
              </a:xfrm>
              <a:custGeom>
                <a:avLst/>
                <a:gdLst/>
                <a:ahLst/>
                <a:cxnLst/>
                <a:rect l="l" t="t" r="r" b="b"/>
                <a:pathLst>
                  <a:path w="1693707" h="1503281">
                    <a:moveTo>
                      <a:pt x="1569247" y="1503281"/>
                    </a:moveTo>
                    <a:lnTo>
                      <a:pt x="124460" y="1503281"/>
                    </a:lnTo>
                    <a:cubicBezTo>
                      <a:pt x="55880" y="1503281"/>
                      <a:pt x="0" y="1447401"/>
                      <a:pt x="0" y="1378821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569247" y="0"/>
                    </a:lnTo>
                    <a:cubicBezTo>
                      <a:pt x="1637827" y="0"/>
                      <a:pt x="1693707" y="55880"/>
                      <a:pt x="1693707" y="124460"/>
                    </a:cubicBezTo>
                    <a:lnTo>
                      <a:pt x="1693707" y="1378821"/>
                    </a:lnTo>
                    <a:cubicBezTo>
                      <a:pt x="1693707" y="1447401"/>
                      <a:pt x="1637827" y="1503281"/>
                      <a:pt x="1569247" y="1503281"/>
                    </a:cubicBezTo>
                    <a:close/>
                  </a:path>
                </a:pathLst>
              </a:custGeom>
              <a:solidFill>
                <a:srgbClr val="F6F4E7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0" name="Group 30"/>
            <p:cNvGrpSpPr/>
            <p:nvPr/>
          </p:nvGrpSpPr>
          <p:grpSpPr>
            <a:xfrm>
              <a:off x="284169" y="0"/>
              <a:ext cx="3792764" cy="3792764"/>
              <a:chOff x="0" y="0"/>
              <a:chExt cx="6350000" cy="63500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5ACAC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32" name="Picture 32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1393284" y="759534"/>
              <a:ext cx="1574534" cy="2273695"/>
            </a:xfrm>
            <a:prstGeom prst="rect">
              <a:avLst/>
            </a:prstGeom>
          </p:spPr>
        </p:pic>
        <p:sp>
          <p:nvSpPr>
            <p:cNvPr id="33" name="TextBox 33"/>
            <p:cNvSpPr txBox="1"/>
            <p:nvPr/>
          </p:nvSpPr>
          <p:spPr>
            <a:xfrm>
              <a:off x="221453" y="3956460"/>
              <a:ext cx="3918195" cy="11534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48"/>
                </a:lnSpc>
              </a:pPr>
              <a:r>
                <a:rPr lang="en-US" sz="2652" dirty="0">
                  <a:solidFill>
                    <a:srgbClr val="264E70"/>
                  </a:solidFill>
                  <a:latin typeface="Garet Bold"/>
                </a:rPr>
                <a:t>Result &amp; Demonstration</a:t>
              </a:r>
            </a:p>
          </p:txBody>
        </p:sp>
      </p:grpSp>
      <p:sp>
        <p:nvSpPr>
          <p:cNvPr id="34" name="TextBox 34"/>
          <p:cNvSpPr txBox="1"/>
          <p:nvPr/>
        </p:nvSpPr>
        <p:spPr>
          <a:xfrm>
            <a:off x="1028700" y="1085850"/>
            <a:ext cx="6292422" cy="1158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8800"/>
              </a:lnSpc>
              <a:spcBef>
                <a:spcPct val="0"/>
              </a:spcBef>
            </a:pPr>
            <a:r>
              <a:rPr lang="en-US" sz="8000" dirty="0">
                <a:solidFill>
                  <a:schemeClr val="tx2"/>
                </a:solidFill>
                <a:latin typeface="Lazydog"/>
              </a:rPr>
              <a:t>CONTENT</a:t>
            </a:r>
          </a:p>
        </p:txBody>
      </p:sp>
      <p:grpSp>
        <p:nvGrpSpPr>
          <p:cNvPr id="35" name="Group 35"/>
          <p:cNvGrpSpPr/>
          <p:nvPr/>
        </p:nvGrpSpPr>
        <p:grpSpPr>
          <a:xfrm>
            <a:off x="14696495" y="4059270"/>
            <a:ext cx="3270827" cy="4791041"/>
            <a:chOff x="0" y="0"/>
            <a:chExt cx="4361102" cy="6388055"/>
          </a:xfrm>
        </p:grpSpPr>
        <p:grpSp>
          <p:nvGrpSpPr>
            <p:cNvPr id="36" name="Group 36"/>
            <p:cNvGrpSpPr/>
            <p:nvPr/>
          </p:nvGrpSpPr>
          <p:grpSpPr>
            <a:xfrm>
              <a:off x="0" y="2517277"/>
              <a:ext cx="4361102" cy="3870778"/>
              <a:chOff x="0" y="0"/>
              <a:chExt cx="1693707" cy="1503281"/>
            </a:xfrm>
          </p:grpSpPr>
          <p:sp>
            <p:nvSpPr>
              <p:cNvPr id="37" name="Freeform 37"/>
              <p:cNvSpPr/>
              <p:nvPr/>
            </p:nvSpPr>
            <p:spPr>
              <a:xfrm>
                <a:off x="0" y="0"/>
                <a:ext cx="1693707" cy="1503281"/>
              </a:xfrm>
              <a:custGeom>
                <a:avLst/>
                <a:gdLst/>
                <a:ahLst/>
                <a:cxnLst/>
                <a:rect l="l" t="t" r="r" b="b"/>
                <a:pathLst>
                  <a:path w="1693707" h="1503281">
                    <a:moveTo>
                      <a:pt x="1569247" y="1503281"/>
                    </a:moveTo>
                    <a:lnTo>
                      <a:pt x="124460" y="1503281"/>
                    </a:lnTo>
                    <a:cubicBezTo>
                      <a:pt x="55880" y="1503281"/>
                      <a:pt x="0" y="1447401"/>
                      <a:pt x="0" y="1378821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569247" y="0"/>
                    </a:lnTo>
                    <a:cubicBezTo>
                      <a:pt x="1637827" y="0"/>
                      <a:pt x="1693707" y="55880"/>
                      <a:pt x="1693707" y="124460"/>
                    </a:cubicBezTo>
                    <a:lnTo>
                      <a:pt x="1693707" y="1378821"/>
                    </a:lnTo>
                    <a:cubicBezTo>
                      <a:pt x="1693707" y="1447401"/>
                      <a:pt x="1637827" y="1503281"/>
                      <a:pt x="1569247" y="1503281"/>
                    </a:cubicBezTo>
                    <a:close/>
                  </a:path>
                </a:pathLst>
              </a:custGeom>
              <a:solidFill>
                <a:srgbClr val="F6F4E7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8" name="Group 38"/>
            <p:cNvGrpSpPr/>
            <p:nvPr/>
          </p:nvGrpSpPr>
          <p:grpSpPr>
            <a:xfrm>
              <a:off x="284169" y="0"/>
              <a:ext cx="3792764" cy="3792764"/>
              <a:chOff x="0" y="0"/>
              <a:chExt cx="6350000" cy="6350000"/>
            </a:xfrm>
          </p:grpSpPr>
          <p:sp>
            <p:nvSpPr>
              <p:cNvPr id="39" name="Freeform 39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264E70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0" name="TextBox 40"/>
            <p:cNvSpPr txBox="1"/>
            <p:nvPr/>
          </p:nvSpPr>
          <p:spPr>
            <a:xfrm>
              <a:off x="221453" y="3956460"/>
              <a:ext cx="3918196" cy="11320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48"/>
                </a:lnSpc>
              </a:pPr>
              <a:r>
                <a:rPr lang="en-US" sz="2652">
                  <a:solidFill>
                    <a:srgbClr val="264E70"/>
                  </a:solidFill>
                  <a:latin typeface="Garet Bold"/>
                </a:rPr>
                <a:t>Conclusion &amp; Future Work</a:t>
              </a:r>
            </a:p>
          </p:txBody>
        </p:sp>
        <p:sp>
          <p:nvSpPr>
            <p:cNvPr id="41" name="TextBox 41"/>
            <p:cNvSpPr txBox="1"/>
            <p:nvPr/>
          </p:nvSpPr>
          <p:spPr>
            <a:xfrm>
              <a:off x="0" y="4814488"/>
              <a:ext cx="4361102" cy="4074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86"/>
                </a:lnSpc>
              </a:pPr>
              <a:endParaRPr/>
            </a:p>
          </p:txBody>
        </p:sp>
        <p:pic>
          <p:nvPicPr>
            <p:cNvPr id="42" name="Picture 42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>
              <a:fillRect/>
            </a:stretch>
          </p:blipFill>
          <p:spPr>
            <a:xfrm>
              <a:off x="1376232" y="759534"/>
              <a:ext cx="1608639" cy="2273695"/>
            </a:xfrm>
            <a:prstGeom prst="rect">
              <a:avLst/>
            </a:prstGeom>
          </p:spPr>
        </p:pic>
      </p:grpSp>
      <p:pic>
        <p:nvPicPr>
          <p:cNvPr id="43" name="Picture 2">
            <a:extLst>
              <a:ext uri="{FF2B5EF4-FFF2-40B4-BE49-F238E27FC236}">
                <a16:creationId xmlns:a16="http://schemas.microsoft.com/office/drawing/2014/main" id="{F78242B1-4045-9D85-BD9A-2325EB6999A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 rot="5400000">
            <a:off x="16150998" y="712334"/>
            <a:ext cx="2849336" cy="1424668"/>
          </a:xfrm>
          <a:prstGeom prst="rect">
            <a:avLst/>
          </a:prstGeom>
        </p:spPr>
      </p:pic>
      <p:sp>
        <p:nvSpPr>
          <p:cNvPr id="44" name="Arrow: Down 43">
            <a:extLst>
              <a:ext uri="{FF2B5EF4-FFF2-40B4-BE49-F238E27FC236}">
                <a16:creationId xmlns:a16="http://schemas.microsoft.com/office/drawing/2014/main" id="{651531AA-FB11-F055-D255-8BF8DAC1D858}"/>
              </a:ext>
            </a:extLst>
          </p:cNvPr>
          <p:cNvSpPr/>
          <p:nvPr/>
        </p:nvSpPr>
        <p:spPr>
          <a:xfrm>
            <a:off x="16007403" y="2777623"/>
            <a:ext cx="649009" cy="115887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4159299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708752" y="1085850"/>
            <a:ext cx="8870496" cy="1158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800"/>
              </a:lnSpc>
              <a:spcBef>
                <a:spcPct val="0"/>
              </a:spcBef>
            </a:pPr>
            <a:r>
              <a:rPr lang="en-US" sz="8000">
                <a:solidFill>
                  <a:srgbClr val="202F5A"/>
                </a:solidFill>
                <a:latin typeface="Lazydog"/>
              </a:rPr>
              <a:t>CONCLUSION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2285727" y="-2722146"/>
            <a:ext cx="5096636" cy="5096636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12486312" y="3850746"/>
            <a:ext cx="4783073" cy="4951714"/>
            <a:chOff x="0" y="0"/>
            <a:chExt cx="2052875" cy="212525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052875" cy="2125255"/>
            </a:xfrm>
            <a:custGeom>
              <a:avLst/>
              <a:gdLst/>
              <a:ahLst/>
              <a:cxnLst/>
              <a:rect l="l" t="t" r="r" b="b"/>
              <a:pathLst>
                <a:path w="2052875" h="2125255">
                  <a:moveTo>
                    <a:pt x="1928415" y="2125255"/>
                  </a:moveTo>
                  <a:lnTo>
                    <a:pt x="124460" y="2125255"/>
                  </a:lnTo>
                  <a:cubicBezTo>
                    <a:pt x="55880" y="2125255"/>
                    <a:pt x="0" y="2069375"/>
                    <a:pt x="0" y="200079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928415" y="0"/>
                  </a:lnTo>
                  <a:cubicBezTo>
                    <a:pt x="1996995" y="0"/>
                    <a:pt x="2052875" y="55880"/>
                    <a:pt x="2052875" y="124460"/>
                  </a:cubicBezTo>
                  <a:lnTo>
                    <a:pt x="2052875" y="2000795"/>
                  </a:lnTo>
                  <a:cubicBezTo>
                    <a:pt x="2052875" y="2069375"/>
                    <a:pt x="1996995" y="2125255"/>
                    <a:pt x="1928415" y="2125255"/>
                  </a:cubicBezTo>
                  <a:close/>
                </a:path>
              </a:pathLst>
            </a:custGeom>
            <a:solidFill>
              <a:srgbClr val="638481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399615" y="3850746"/>
            <a:ext cx="4783073" cy="4951714"/>
            <a:chOff x="0" y="0"/>
            <a:chExt cx="2052875" cy="212525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052875" cy="2125255"/>
            </a:xfrm>
            <a:custGeom>
              <a:avLst/>
              <a:gdLst/>
              <a:ahLst/>
              <a:cxnLst/>
              <a:rect l="l" t="t" r="r" b="b"/>
              <a:pathLst>
                <a:path w="2052875" h="2125255">
                  <a:moveTo>
                    <a:pt x="1928415" y="2125255"/>
                  </a:moveTo>
                  <a:lnTo>
                    <a:pt x="124460" y="2125255"/>
                  </a:lnTo>
                  <a:cubicBezTo>
                    <a:pt x="55880" y="2125255"/>
                    <a:pt x="0" y="2069375"/>
                    <a:pt x="0" y="200079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928415" y="0"/>
                  </a:lnTo>
                  <a:cubicBezTo>
                    <a:pt x="1996995" y="0"/>
                    <a:pt x="2052875" y="55880"/>
                    <a:pt x="2052875" y="124460"/>
                  </a:cubicBezTo>
                  <a:lnTo>
                    <a:pt x="2052875" y="2000795"/>
                  </a:lnTo>
                  <a:cubicBezTo>
                    <a:pt x="2052875" y="2069375"/>
                    <a:pt x="1996995" y="2125255"/>
                    <a:pt x="1928415" y="2125255"/>
                  </a:cubicBezTo>
                  <a:close/>
                </a:path>
              </a:pathLst>
            </a:custGeom>
            <a:solidFill>
              <a:srgbClr val="638481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209115" y="3660246"/>
            <a:ext cx="4783073" cy="4951714"/>
            <a:chOff x="0" y="0"/>
            <a:chExt cx="2052875" cy="212525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052875" cy="2125255"/>
            </a:xfrm>
            <a:custGeom>
              <a:avLst/>
              <a:gdLst/>
              <a:ahLst/>
              <a:cxnLst/>
              <a:rect l="l" t="t" r="r" b="b"/>
              <a:pathLst>
                <a:path w="2052875" h="2125255">
                  <a:moveTo>
                    <a:pt x="1928415" y="2125255"/>
                  </a:moveTo>
                  <a:lnTo>
                    <a:pt x="124460" y="2125255"/>
                  </a:lnTo>
                  <a:cubicBezTo>
                    <a:pt x="55880" y="2125255"/>
                    <a:pt x="0" y="2069375"/>
                    <a:pt x="0" y="200079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928415" y="0"/>
                  </a:lnTo>
                  <a:cubicBezTo>
                    <a:pt x="1996995" y="0"/>
                    <a:pt x="2052875" y="55880"/>
                    <a:pt x="2052875" y="124460"/>
                  </a:cubicBezTo>
                  <a:lnTo>
                    <a:pt x="2052875" y="2000795"/>
                  </a:lnTo>
                  <a:cubicBezTo>
                    <a:pt x="2052875" y="2069375"/>
                    <a:pt x="1996995" y="2125255"/>
                    <a:pt x="1928415" y="2125255"/>
                  </a:cubicBezTo>
                  <a:close/>
                </a:path>
              </a:pathLst>
            </a:custGeom>
            <a:solidFill>
              <a:srgbClr val="F6F4E7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6940413" y="3850746"/>
            <a:ext cx="4783073" cy="4951714"/>
            <a:chOff x="0" y="0"/>
            <a:chExt cx="2052875" cy="212525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052875" cy="2125255"/>
            </a:xfrm>
            <a:custGeom>
              <a:avLst/>
              <a:gdLst/>
              <a:ahLst/>
              <a:cxnLst/>
              <a:rect l="l" t="t" r="r" b="b"/>
              <a:pathLst>
                <a:path w="2052875" h="2125255">
                  <a:moveTo>
                    <a:pt x="1928415" y="2125255"/>
                  </a:moveTo>
                  <a:lnTo>
                    <a:pt x="124460" y="2125255"/>
                  </a:lnTo>
                  <a:cubicBezTo>
                    <a:pt x="55880" y="2125255"/>
                    <a:pt x="0" y="2069375"/>
                    <a:pt x="0" y="200079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928415" y="0"/>
                  </a:lnTo>
                  <a:cubicBezTo>
                    <a:pt x="1996995" y="0"/>
                    <a:pt x="2052875" y="55880"/>
                    <a:pt x="2052875" y="124460"/>
                  </a:cubicBezTo>
                  <a:lnTo>
                    <a:pt x="2052875" y="2000795"/>
                  </a:lnTo>
                  <a:cubicBezTo>
                    <a:pt x="2052875" y="2069375"/>
                    <a:pt x="1996995" y="2125255"/>
                    <a:pt x="1928415" y="2125255"/>
                  </a:cubicBezTo>
                  <a:close/>
                </a:path>
              </a:pathLst>
            </a:custGeom>
            <a:solidFill>
              <a:srgbClr val="638481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6749913" y="3660246"/>
            <a:ext cx="4783073" cy="4951714"/>
            <a:chOff x="0" y="0"/>
            <a:chExt cx="2052875" cy="212525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052875" cy="2125255"/>
            </a:xfrm>
            <a:custGeom>
              <a:avLst/>
              <a:gdLst/>
              <a:ahLst/>
              <a:cxnLst/>
              <a:rect l="l" t="t" r="r" b="b"/>
              <a:pathLst>
                <a:path w="2052875" h="2125255">
                  <a:moveTo>
                    <a:pt x="1928415" y="2125255"/>
                  </a:moveTo>
                  <a:lnTo>
                    <a:pt x="124460" y="2125255"/>
                  </a:lnTo>
                  <a:cubicBezTo>
                    <a:pt x="55880" y="2125255"/>
                    <a:pt x="0" y="2069375"/>
                    <a:pt x="0" y="200079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928415" y="0"/>
                  </a:lnTo>
                  <a:cubicBezTo>
                    <a:pt x="1996995" y="0"/>
                    <a:pt x="2052875" y="55880"/>
                    <a:pt x="2052875" y="124460"/>
                  </a:cubicBezTo>
                  <a:lnTo>
                    <a:pt x="2052875" y="2000795"/>
                  </a:lnTo>
                  <a:cubicBezTo>
                    <a:pt x="2052875" y="2069375"/>
                    <a:pt x="1996995" y="2125255"/>
                    <a:pt x="1928415" y="2125255"/>
                  </a:cubicBezTo>
                  <a:close/>
                </a:path>
              </a:pathLst>
            </a:custGeom>
            <a:solidFill>
              <a:srgbClr val="F6F4E7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2295812" y="3660246"/>
            <a:ext cx="4783073" cy="4951714"/>
            <a:chOff x="0" y="0"/>
            <a:chExt cx="2052875" cy="2125255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052875" cy="2125255"/>
            </a:xfrm>
            <a:custGeom>
              <a:avLst/>
              <a:gdLst/>
              <a:ahLst/>
              <a:cxnLst/>
              <a:rect l="l" t="t" r="r" b="b"/>
              <a:pathLst>
                <a:path w="2052875" h="2125255">
                  <a:moveTo>
                    <a:pt x="1928415" y="2125255"/>
                  </a:moveTo>
                  <a:lnTo>
                    <a:pt x="124460" y="2125255"/>
                  </a:lnTo>
                  <a:cubicBezTo>
                    <a:pt x="55880" y="2125255"/>
                    <a:pt x="0" y="2069375"/>
                    <a:pt x="0" y="200079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928415" y="0"/>
                  </a:lnTo>
                  <a:cubicBezTo>
                    <a:pt x="1996995" y="0"/>
                    <a:pt x="2052875" y="55880"/>
                    <a:pt x="2052875" y="124460"/>
                  </a:cubicBezTo>
                  <a:lnTo>
                    <a:pt x="2052875" y="2000795"/>
                  </a:lnTo>
                  <a:cubicBezTo>
                    <a:pt x="2052875" y="2069375"/>
                    <a:pt x="1996995" y="2125255"/>
                    <a:pt x="1928415" y="2125255"/>
                  </a:cubicBezTo>
                  <a:close/>
                </a:path>
              </a:pathLst>
            </a:custGeom>
            <a:solidFill>
              <a:srgbClr val="F6F4E7"/>
            </a:solidFill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2072759" y="5143500"/>
            <a:ext cx="3191254" cy="2892074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1572020" y="4041321"/>
            <a:ext cx="4057262" cy="971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3200">
                <a:solidFill>
                  <a:srgbClr val="264E70"/>
                </a:solidFill>
                <a:latin typeface="Garet Bold"/>
              </a:rPr>
              <a:t>ANALYZE </a:t>
            </a:r>
          </a:p>
          <a:p>
            <a:pPr algn="ctr">
              <a:lnSpc>
                <a:spcPts val="3840"/>
              </a:lnSpc>
            </a:pPr>
            <a:r>
              <a:rPr lang="en-US" sz="3200">
                <a:solidFill>
                  <a:srgbClr val="264E70"/>
                </a:solidFill>
                <a:latin typeface="Garet Bold"/>
              </a:rPr>
              <a:t>ALGORITHMS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6749913" y="4041321"/>
            <a:ext cx="4783073" cy="971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3200">
                <a:solidFill>
                  <a:srgbClr val="264E70"/>
                </a:solidFill>
                <a:latin typeface="Garet Bold"/>
              </a:rPr>
              <a:t>DEVELOP DETECTION SYSTEM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2658717" y="4041321"/>
            <a:ext cx="4057262" cy="971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3200">
                <a:solidFill>
                  <a:srgbClr val="264E70"/>
                </a:solidFill>
                <a:latin typeface="Garet Bold"/>
              </a:rPr>
              <a:t>DEPLOY</a:t>
            </a:r>
          </a:p>
          <a:p>
            <a:pPr algn="ctr">
              <a:lnSpc>
                <a:spcPts val="3840"/>
              </a:lnSpc>
            </a:pPr>
            <a:r>
              <a:rPr lang="en-US" sz="3200">
                <a:solidFill>
                  <a:srgbClr val="264E70"/>
                </a:solidFill>
                <a:latin typeface="Garet Bold"/>
              </a:rPr>
              <a:t>MODEL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572020" y="5153025"/>
            <a:ext cx="4057262" cy="2619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80"/>
              </a:lnSpc>
            </a:pPr>
            <a:r>
              <a:rPr lang="en-US" sz="2900">
                <a:solidFill>
                  <a:srgbClr val="264E70"/>
                </a:solidFill>
                <a:latin typeface="Garet"/>
              </a:rPr>
              <a:t>To analyze the different types of algorithms for safety eyewear detection based on their speed and accuracy</a:t>
            </a:r>
          </a:p>
        </p:txBody>
      </p:sp>
      <p:pic>
        <p:nvPicPr>
          <p:cNvPr id="23" name="Picture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7736322" y="5064300"/>
            <a:ext cx="3191254" cy="2892074"/>
          </a:xfrm>
          <a:prstGeom prst="rect">
            <a:avLst/>
          </a:prstGeom>
        </p:spPr>
      </p:pic>
      <p:sp>
        <p:nvSpPr>
          <p:cNvPr id="24" name="TextBox 24"/>
          <p:cNvSpPr txBox="1"/>
          <p:nvPr/>
        </p:nvSpPr>
        <p:spPr>
          <a:xfrm>
            <a:off x="7115369" y="5133975"/>
            <a:ext cx="4057262" cy="2743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20"/>
              </a:lnSpc>
            </a:pPr>
            <a:r>
              <a:rPr lang="en-US" sz="2600">
                <a:solidFill>
                  <a:srgbClr val="264E70"/>
                </a:solidFill>
                <a:latin typeface="Garet"/>
              </a:rPr>
              <a:t>To develop an algorithm for safety eyewear detection that is suitable to be applied in the construction industry using machine learning</a:t>
            </a:r>
          </a:p>
        </p:txBody>
      </p:sp>
      <p:pic>
        <p:nvPicPr>
          <p:cNvPr id="25" name="Picture 2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3238418" y="5143500"/>
            <a:ext cx="3191254" cy="2892074"/>
          </a:xfrm>
          <a:prstGeom prst="rect">
            <a:avLst/>
          </a:prstGeom>
        </p:spPr>
      </p:pic>
      <p:sp>
        <p:nvSpPr>
          <p:cNvPr id="26" name="TextBox 26"/>
          <p:cNvSpPr txBox="1"/>
          <p:nvPr/>
        </p:nvSpPr>
        <p:spPr>
          <a:xfrm>
            <a:off x="12658717" y="5153025"/>
            <a:ext cx="4057262" cy="2181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80"/>
              </a:lnSpc>
            </a:pPr>
            <a:r>
              <a:rPr lang="en-US" sz="2900">
                <a:solidFill>
                  <a:srgbClr val="264E70"/>
                </a:solidFill>
                <a:latin typeface="Garet"/>
              </a:rPr>
              <a:t>To deploy the trained model to a web application to be used in the construction site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5400000">
            <a:off x="16158427" y="0"/>
            <a:ext cx="2129573" cy="2129573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2869466" y="1880198"/>
            <a:ext cx="12549068" cy="1158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800"/>
              </a:lnSpc>
              <a:spcBef>
                <a:spcPct val="0"/>
              </a:spcBef>
            </a:pPr>
            <a:r>
              <a:rPr lang="en-US" sz="8000" dirty="0">
                <a:solidFill>
                  <a:schemeClr val="tx2"/>
                </a:solidFill>
                <a:latin typeface="Lazydog"/>
              </a:rPr>
              <a:t>FUTURE WORK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4081171" y="3924300"/>
            <a:ext cx="10125658" cy="3587218"/>
            <a:chOff x="0" y="0"/>
            <a:chExt cx="13500877" cy="4782957"/>
          </a:xfrm>
        </p:grpSpPr>
        <p:grpSp>
          <p:nvGrpSpPr>
            <p:cNvPr id="5" name="Group 5"/>
            <p:cNvGrpSpPr/>
            <p:nvPr/>
          </p:nvGrpSpPr>
          <p:grpSpPr>
            <a:xfrm>
              <a:off x="247394" y="101600"/>
              <a:ext cx="13253483" cy="4681357"/>
              <a:chOff x="-225145" y="-49057"/>
              <a:chExt cx="4266254" cy="1506914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-225145" y="-49057"/>
                <a:ext cx="4266254" cy="1506914"/>
              </a:xfrm>
              <a:custGeom>
                <a:avLst/>
                <a:gdLst/>
                <a:ahLst/>
                <a:cxnLst/>
                <a:rect l="l" t="t" r="r" b="b"/>
                <a:pathLst>
                  <a:path w="4266254" h="1506914">
                    <a:moveTo>
                      <a:pt x="4141794" y="1506914"/>
                    </a:moveTo>
                    <a:lnTo>
                      <a:pt x="124460" y="1506914"/>
                    </a:lnTo>
                    <a:cubicBezTo>
                      <a:pt x="55880" y="1506914"/>
                      <a:pt x="0" y="1451034"/>
                      <a:pt x="0" y="1382454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4141794" y="0"/>
                    </a:lnTo>
                    <a:cubicBezTo>
                      <a:pt x="4210374" y="0"/>
                      <a:pt x="4266254" y="55880"/>
                      <a:pt x="4266254" y="124460"/>
                    </a:cubicBezTo>
                    <a:lnTo>
                      <a:pt x="4266254" y="1382454"/>
                    </a:lnTo>
                    <a:cubicBezTo>
                      <a:pt x="4266254" y="1451034"/>
                      <a:pt x="4210374" y="1506914"/>
                      <a:pt x="4141794" y="1506914"/>
                    </a:cubicBezTo>
                    <a:close/>
                  </a:path>
                </a:pathLst>
              </a:custGeom>
              <a:solidFill>
                <a:srgbClr val="638481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" name="Group 7"/>
            <p:cNvGrpSpPr/>
            <p:nvPr/>
          </p:nvGrpSpPr>
          <p:grpSpPr>
            <a:xfrm>
              <a:off x="0" y="0"/>
              <a:ext cx="13252334" cy="4479154"/>
              <a:chOff x="0" y="0"/>
              <a:chExt cx="4265884" cy="1441825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4265884" cy="1441826"/>
              </a:xfrm>
              <a:custGeom>
                <a:avLst/>
                <a:gdLst/>
                <a:ahLst/>
                <a:cxnLst/>
                <a:rect l="l" t="t" r="r" b="b"/>
                <a:pathLst>
                  <a:path w="4265884" h="1441826">
                    <a:moveTo>
                      <a:pt x="4141424" y="1441825"/>
                    </a:moveTo>
                    <a:lnTo>
                      <a:pt x="124460" y="1441825"/>
                    </a:lnTo>
                    <a:cubicBezTo>
                      <a:pt x="55880" y="1441825"/>
                      <a:pt x="0" y="1385945"/>
                      <a:pt x="0" y="1317365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4141424" y="0"/>
                    </a:lnTo>
                    <a:cubicBezTo>
                      <a:pt x="4210004" y="0"/>
                      <a:pt x="4265884" y="55880"/>
                      <a:pt x="4265884" y="124460"/>
                    </a:cubicBezTo>
                    <a:lnTo>
                      <a:pt x="4265884" y="1317366"/>
                    </a:lnTo>
                    <a:cubicBezTo>
                      <a:pt x="4265884" y="1385946"/>
                      <a:pt x="4210004" y="1441826"/>
                      <a:pt x="4141424" y="1441826"/>
                    </a:cubicBezTo>
                    <a:close/>
                  </a:path>
                </a:pathLst>
              </a:custGeom>
              <a:solidFill>
                <a:srgbClr val="F6F4E7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9" name="TextBox 9"/>
            <p:cNvSpPr txBox="1"/>
            <p:nvPr/>
          </p:nvSpPr>
          <p:spPr>
            <a:xfrm>
              <a:off x="1713942" y="254000"/>
              <a:ext cx="10320390" cy="647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840"/>
                </a:lnSpc>
              </a:pPr>
              <a:r>
                <a:rPr lang="en-US" sz="3200">
                  <a:solidFill>
                    <a:srgbClr val="264E70"/>
                  </a:solidFill>
                  <a:latin typeface="Garet Bold"/>
                </a:rPr>
                <a:t>IMPROVE DETECTION DISTANCE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1713942" y="1646792"/>
              <a:ext cx="9824449" cy="2092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120"/>
                </a:lnSpc>
              </a:pPr>
              <a:r>
                <a:rPr lang="en-US" sz="2600" dirty="0">
                  <a:solidFill>
                    <a:srgbClr val="264E70"/>
                  </a:solidFill>
                  <a:latin typeface="Garet"/>
                </a:rPr>
                <a:t>- Merely 300 images of people wearing safety eyewear</a:t>
              </a:r>
            </a:p>
            <a:p>
              <a:pPr algn="ctr">
                <a:lnSpc>
                  <a:spcPts val="3120"/>
                </a:lnSpc>
              </a:pPr>
              <a:r>
                <a:rPr lang="en-US" sz="2600" dirty="0">
                  <a:solidFill>
                    <a:srgbClr val="264E70"/>
                  </a:solidFill>
                  <a:latin typeface="Garet"/>
                </a:rPr>
                <a:t>- Almost 3000 images of people not wearing safety eyewear</a:t>
              </a:r>
            </a:p>
          </p:txBody>
        </p:sp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5400000">
            <a:off x="16158427" y="0"/>
            <a:ext cx="2129573" cy="2129573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1143000" y="3924300"/>
            <a:ext cx="10125658" cy="3587218"/>
            <a:chOff x="0" y="0"/>
            <a:chExt cx="13500877" cy="4782957"/>
          </a:xfrm>
        </p:grpSpPr>
        <p:grpSp>
          <p:nvGrpSpPr>
            <p:cNvPr id="5" name="Group 5"/>
            <p:cNvGrpSpPr/>
            <p:nvPr/>
          </p:nvGrpSpPr>
          <p:grpSpPr>
            <a:xfrm>
              <a:off x="247394" y="101600"/>
              <a:ext cx="13253483" cy="4681357"/>
              <a:chOff x="-225145" y="-49057"/>
              <a:chExt cx="4266254" cy="1506914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-225145" y="-49057"/>
                <a:ext cx="4266254" cy="1506914"/>
              </a:xfrm>
              <a:custGeom>
                <a:avLst/>
                <a:gdLst/>
                <a:ahLst/>
                <a:cxnLst/>
                <a:rect l="l" t="t" r="r" b="b"/>
                <a:pathLst>
                  <a:path w="4266254" h="1506914">
                    <a:moveTo>
                      <a:pt x="4141794" y="1506914"/>
                    </a:moveTo>
                    <a:lnTo>
                      <a:pt x="124460" y="1506914"/>
                    </a:lnTo>
                    <a:cubicBezTo>
                      <a:pt x="55880" y="1506914"/>
                      <a:pt x="0" y="1451034"/>
                      <a:pt x="0" y="1382454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4141794" y="0"/>
                    </a:lnTo>
                    <a:cubicBezTo>
                      <a:pt x="4210374" y="0"/>
                      <a:pt x="4266254" y="55880"/>
                      <a:pt x="4266254" y="124460"/>
                    </a:cubicBezTo>
                    <a:lnTo>
                      <a:pt x="4266254" y="1382454"/>
                    </a:lnTo>
                    <a:cubicBezTo>
                      <a:pt x="4266254" y="1451034"/>
                      <a:pt x="4210374" y="1506914"/>
                      <a:pt x="4141794" y="1506914"/>
                    </a:cubicBezTo>
                    <a:close/>
                  </a:path>
                </a:pathLst>
              </a:custGeom>
              <a:solidFill>
                <a:srgbClr val="638481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" name="Group 7"/>
            <p:cNvGrpSpPr/>
            <p:nvPr/>
          </p:nvGrpSpPr>
          <p:grpSpPr>
            <a:xfrm>
              <a:off x="0" y="0"/>
              <a:ext cx="13252334" cy="4479154"/>
              <a:chOff x="0" y="0"/>
              <a:chExt cx="4265884" cy="1441825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4265884" cy="1441826"/>
              </a:xfrm>
              <a:custGeom>
                <a:avLst/>
                <a:gdLst/>
                <a:ahLst/>
                <a:cxnLst/>
                <a:rect l="l" t="t" r="r" b="b"/>
                <a:pathLst>
                  <a:path w="4265884" h="1441826">
                    <a:moveTo>
                      <a:pt x="4141424" y="1441825"/>
                    </a:moveTo>
                    <a:lnTo>
                      <a:pt x="124460" y="1441825"/>
                    </a:lnTo>
                    <a:cubicBezTo>
                      <a:pt x="55880" y="1441825"/>
                      <a:pt x="0" y="1385945"/>
                      <a:pt x="0" y="1317365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4141424" y="0"/>
                    </a:lnTo>
                    <a:cubicBezTo>
                      <a:pt x="4210004" y="0"/>
                      <a:pt x="4265884" y="55880"/>
                      <a:pt x="4265884" y="124460"/>
                    </a:cubicBezTo>
                    <a:lnTo>
                      <a:pt x="4265884" y="1317366"/>
                    </a:lnTo>
                    <a:cubicBezTo>
                      <a:pt x="4265884" y="1385946"/>
                      <a:pt x="4210004" y="1441826"/>
                      <a:pt x="4141424" y="1441826"/>
                    </a:cubicBezTo>
                    <a:close/>
                  </a:path>
                </a:pathLst>
              </a:custGeom>
              <a:solidFill>
                <a:srgbClr val="F6F4E7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9" name="TextBox 9"/>
            <p:cNvSpPr txBox="1"/>
            <p:nvPr/>
          </p:nvSpPr>
          <p:spPr>
            <a:xfrm>
              <a:off x="1713942" y="254000"/>
              <a:ext cx="10320390" cy="647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840"/>
                </a:lnSpc>
              </a:pPr>
              <a:r>
                <a:rPr lang="en-US" sz="3200">
                  <a:solidFill>
                    <a:srgbClr val="264E70"/>
                  </a:solidFill>
                  <a:latin typeface="Garet Bold"/>
                </a:rPr>
                <a:t>IMPROVE DETECTION DISTANCE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1713942" y="1646792"/>
              <a:ext cx="9824449" cy="2092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120"/>
                </a:lnSpc>
              </a:pPr>
              <a:r>
                <a:rPr lang="en-US" sz="2600" dirty="0">
                  <a:solidFill>
                    <a:srgbClr val="264E70"/>
                  </a:solidFill>
                  <a:latin typeface="Garet"/>
                </a:rPr>
                <a:t>- Merely 300 images of people wearing safety eyewear</a:t>
              </a:r>
            </a:p>
            <a:p>
              <a:pPr algn="ctr">
                <a:lnSpc>
                  <a:spcPts val="3120"/>
                </a:lnSpc>
              </a:pPr>
              <a:r>
                <a:rPr lang="en-US" sz="2600" dirty="0">
                  <a:solidFill>
                    <a:srgbClr val="264E70"/>
                  </a:solidFill>
                  <a:latin typeface="Garet"/>
                </a:rPr>
                <a:t>- Almost 3000 images of people not wearing safety eyewear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8A90344F-DB01-3680-11B6-8A9842AA6BBF}"/>
              </a:ext>
            </a:extLst>
          </p:cNvPr>
          <p:cNvSpPr txBox="1"/>
          <p:nvPr/>
        </p:nvSpPr>
        <p:spPr>
          <a:xfrm>
            <a:off x="12227882" y="4357687"/>
            <a:ext cx="4343400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Garet" panose="020B0604020202020204" charset="0"/>
              </a:rPr>
              <a:t>Distance between object and webcam increased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C5700CDC-336E-A319-B88B-7106C8E12D1D}"/>
              </a:ext>
            </a:extLst>
          </p:cNvPr>
          <p:cNvSpPr/>
          <p:nvPr/>
        </p:nvSpPr>
        <p:spPr>
          <a:xfrm rot="5400000">
            <a:off x="14237616" y="5645947"/>
            <a:ext cx="920069" cy="596137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F509644-17D1-C181-BE43-6769366CA5A3}"/>
              </a:ext>
            </a:extLst>
          </p:cNvPr>
          <p:cNvSpPr txBox="1"/>
          <p:nvPr/>
        </p:nvSpPr>
        <p:spPr>
          <a:xfrm>
            <a:off x="13582601" y="6728638"/>
            <a:ext cx="22300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Garet" panose="020B0604020202020204" charset="0"/>
              </a:rPr>
              <a:t>Misclassified</a:t>
            </a:r>
            <a:endParaRPr lang="en-MY" sz="2400" dirty="0">
              <a:solidFill>
                <a:srgbClr val="FF0000"/>
              </a:solidFill>
              <a:latin typeface="Garet" panose="020B0604020202020204" charset="0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9FA8489-D255-A92F-ACA5-B7CFFC5D30A9}"/>
              </a:ext>
            </a:extLst>
          </p:cNvPr>
          <p:cNvCxnSpPr>
            <a:endCxn id="11" idx="1"/>
          </p:cNvCxnSpPr>
          <p:nvPr/>
        </p:nvCxnSpPr>
        <p:spPr>
          <a:xfrm>
            <a:off x="10446814" y="4357687"/>
            <a:ext cx="1781068" cy="41549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3">
            <a:extLst>
              <a:ext uri="{FF2B5EF4-FFF2-40B4-BE49-F238E27FC236}">
                <a16:creationId xmlns:a16="http://schemas.microsoft.com/office/drawing/2014/main" id="{19DF16BC-DFB9-3EDF-397A-010BC291235D}"/>
              </a:ext>
            </a:extLst>
          </p:cNvPr>
          <p:cNvSpPr txBox="1"/>
          <p:nvPr/>
        </p:nvSpPr>
        <p:spPr>
          <a:xfrm>
            <a:off x="2869466" y="1880198"/>
            <a:ext cx="12549068" cy="1158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800"/>
              </a:lnSpc>
              <a:spcBef>
                <a:spcPct val="0"/>
              </a:spcBef>
            </a:pPr>
            <a:r>
              <a:rPr lang="en-US" sz="8000" dirty="0">
                <a:solidFill>
                  <a:schemeClr val="tx2"/>
                </a:solidFill>
                <a:latin typeface="Lazydog"/>
              </a:rPr>
              <a:t>FUTURE WORK</a:t>
            </a:r>
          </a:p>
        </p:txBody>
      </p:sp>
    </p:spTree>
    <p:extLst>
      <p:ext uri="{BB962C8B-B14F-4D97-AF65-F5344CB8AC3E}">
        <p14:creationId xmlns:p14="http://schemas.microsoft.com/office/powerpoint/2010/main" val="121812526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708752" y="1085850"/>
            <a:ext cx="8870496" cy="1158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800"/>
              </a:lnSpc>
              <a:spcBef>
                <a:spcPct val="0"/>
              </a:spcBef>
            </a:pPr>
            <a:r>
              <a:rPr lang="en-US" sz="8000" dirty="0">
                <a:solidFill>
                  <a:srgbClr val="202F5A"/>
                </a:solidFill>
                <a:latin typeface="Lazydog"/>
              </a:rPr>
              <a:t>REFERENCES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AD550AA-F7E9-0309-6D67-45BCB3FAB1B2}"/>
              </a:ext>
            </a:extLst>
          </p:cNvPr>
          <p:cNvSpPr txBox="1"/>
          <p:nvPr/>
        </p:nvSpPr>
        <p:spPr>
          <a:xfrm>
            <a:off x="2400300" y="2628900"/>
            <a:ext cx="13487400" cy="60324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-406400" algn="just">
              <a:spcBef>
                <a:spcPts val="600"/>
              </a:spcBef>
              <a:spcAft>
                <a:spcPts val="60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[1]	A. B. L. Abas, A. R. B. M. Said, M. A. B. A. Mohammed, and N.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Sathiakumar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“Non-fatal occupational injuries among non-governmental employees in Malaysia,” </a:t>
            </a:r>
            <a:r>
              <a:rPr lang="en-US" sz="1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Int J </a:t>
            </a:r>
            <a:r>
              <a:rPr lang="en-US" sz="18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Occup</a:t>
            </a:r>
            <a:r>
              <a:rPr lang="en-US" sz="1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Environ Health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vol. 17, no. 1, pp. 38–48, 2011,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doi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 10.1179/107735211799031095.</a:t>
            </a:r>
            <a:endParaRPr lang="en-MY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-406400" algn="just">
              <a:spcBef>
                <a:spcPts val="600"/>
              </a:spcBef>
              <a:spcAft>
                <a:spcPts val="60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[2]	A.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Ayob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A.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Shaari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M.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Zaki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and M. A. C.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Munaaim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“Fatal occupational injuries in the Malaysian construction sector–causes and accidental agents,” 2018.</a:t>
            </a:r>
            <a:endParaRPr lang="en-MY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-406400" algn="just">
              <a:spcBef>
                <a:spcPts val="600"/>
              </a:spcBef>
              <a:spcAft>
                <a:spcPts val="60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[3]	T.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Aksorn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and B.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Hadikusumo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“Critical success factors influencing safety program performance in Thai construction projects,” </a:t>
            </a:r>
            <a:r>
              <a:rPr lang="en-US" sz="1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Safety Science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vol. 46, pp. 709–727, Jun. 2008,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doi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 10.1016/j.ssci.2007.06.006.</a:t>
            </a:r>
            <a:endParaRPr lang="en-MY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-406400" algn="just">
              <a:spcBef>
                <a:spcPts val="600"/>
              </a:spcBef>
              <a:spcAft>
                <a:spcPts val="60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[4]	L. Shao, R. Zhu, and Q. Zhao, “Glasses Detection Using Convolutional Neural Networks,” Nov. 2016, pp. 711–719.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doi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 10.1007/978-3-319-46654-5_78.</a:t>
            </a:r>
            <a:endParaRPr lang="en-MY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-406400" algn="just">
              <a:spcBef>
                <a:spcPts val="600"/>
              </a:spcBef>
              <a:spcAft>
                <a:spcPts val="60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[5]	D. and E. D. and S. C. and R. S. and F. C.-Y. and B. A. C. Liu Wei and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Anguelov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“SSD: Single Shot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MultiBox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Detector,” in </a:t>
            </a:r>
            <a:r>
              <a:rPr lang="en-US" sz="1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Computer Vision – ECCV 2016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2016, pp. 21–37.</a:t>
            </a:r>
            <a:endParaRPr lang="en-MY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-406400" algn="just">
              <a:spcBef>
                <a:spcPts val="600"/>
              </a:spcBef>
              <a:spcAft>
                <a:spcPts val="60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[6]	C. Eggert, S. Brehm, A.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Winschel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D.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Zecha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and R.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Lienhart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“A closer look: Small object detection in faster R-CNN,” in </a:t>
            </a:r>
            <a:r>
              <a:rPr lang="en-US" sz="1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2017 IEEE International Conference on Multimedia and Expo (ICME)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2017, pp. 421–426.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doi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 10.1109/ICME.2017.8019550.</a:t>
            </a:r>
            <a:endParaRPr lang="en-MY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-406400" algn="just">
              <a:spcBef>
                <a:spcPts val="600"/>
              </a:spcBef>
              <a:spcAft>
                <a:spcPts val="60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[7]	I. B.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Venkateswarlu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J. Kakarla, and S. Prakash, “Face mask detection using MobileNet and Global Pooling Block,” in </a:t>
            </a:r>
            <a:r>
              <a:rPr lang="en-US" sz="1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2020 IEEE 4th Conference on Information &amp; Communication Technology (CICT)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2020, pp. 1–5.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doi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 10.1109/CICT51604.2020.9312083.</a:t>
            </a:r>
            <a:endParaRPr lang="en-MY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-406400" algn="just">
              <a:spcBef>
                <a:spcPts val="600"/>
              </a:spcBef>
              <a:spcAft>
                <a:spcPts val="60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[8]	The Data Detective, “The 80/20 Split Intuition and an Alternative Split Method,” </a:t>
            </a:r>
            <a:r>
              <a:rPr lang="en-US" sz="1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Towards Data Science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Jan. 31, 2020.</a:t>
            </a:r>
            <a:endParaRPr lang="en-MY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-406400" algn="just">
              <a:spcBef>
                <a:spcPts val="600"/>
              </a:spcBef>
              <a:spcAft>
                <a:spcPts val="60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[9]	B.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Balakreshnan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G. Richards, G. Nanda, H. Mao, R.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Athinarayanan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and J.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Zaccaria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“PPE Compliance Detection using Artificial Intelligence in Learning Factories,” </a:t>
            </a:r>
            <a:r>
              <a:rPr lang="en-US" sz="1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Procedia Manufacturing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vol. 45, pp. 277–282, 2020,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doi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 https://doi.org/10.1016/j.promfg.2020.04.017.</a:t>
            </a:r>
            <a:endParaRPr lang="en-MY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93288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AE89E110-CDB8-2521-0F21-C59F799DCB71}"/>
              </a:ext>
            </a:extLst>
          </p:cNvPr>
          <p:cNvGrpSpPr/>
          <p:nvPr/>
        </p:nvGrpSpPr>
        <p:grpSpPr>
          <a:xfrm>
            <a:off x="4640376" y="4154860"/>
            <a:ext cx="9007248" cy="1977280"/>
            <a:chOff x="4572000" y="4991100"/>
            <a:chExt cx="9007248" cy="1977280"/>
          </a:xfrm>
        </p:grpSpPr>
        <p:sp>
          <p:nvSpPr>
            <p:cNvPr id="2" name="TextBox 2"/>
            <p:cNvSpPr txBox="1"/>
            <p:nvPr/>
          </p:nvSpPr>
          <p:spPr>
            <a:xfrm>
              <a:off x="4708752" y="4991100"/>
              <a:ext cx="8870496" cy="11588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8800"/>
                </a:lnSpc>
                <a:spcBef>
                  <a:spcPct val="0"/>
                </a:spcBef>
              </a:pPr>
              <a:r>
                <a:rPr lang="en-US" sz="8000" dirty="0">
                  <a:solidFill>
                    <a:srgbClr val="202F5A"/>
                  </a:solidFill>
                  <a:latin typeface="Lazydog"/>
                </a:rPr>
                <a:t>QNA SESSION</a:t>
              </a:r>
            </a:p>
          </p:txBody>
        </p:sp>
        <p:sp>
          <p:nvSpPr>
            <p:cNvPr id="4" name="TextBox 2">
              <a:extLst>
                <a:ext uri="{FF2B5EF4-FFF2-40B4-BE49-F238E27FC236}">
                  <a16:creationId xmlns:a16="http://schemas.microsoft.com/office/drawing/2014/main" id="{848124BE-9032-91CF-3783-3F7353561894}"/>
                </a:ext>
              </a:extLst>
            </p:cNvPr>
            <p:cNvSpPr txBox="1"/>
            <p:nvPr/>
          </p:nvSpPr>
          <p:spPr>
            <a:xfrm>
              <a:off x="4572000" y="5981700"/>
              <a:ext cx="8870496" cy="9866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8800"/>
                </a:lnSpc>
                <a:spcBef>
                  <a:spcPct val="0"/>
                </a:spcBef>
              </a:pPr>
              <a:r>
                <a:rPr lang="en-US" sz="4000" dirty="0">
                  <a:solidFill>
                    <a:srgbClr val="202F5A"/>
                  </a:solidFill>
                  <a:latin typeface="Lazydog"/>
                </a:rPr>
                <a:t>Thank you!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712753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7323938">
            <a:off x="16640425" y="5877204"/>
            <a:ext cx="2265588" cy="2966842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5739682" y="-2249053"/>
            <a:ext cx="5096636" cy="509663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7292851" y="5441246"/>
            <a:ext cx="3546104" cy="3546104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 rot="1679363" flipH="1">
            <a:off x="7516343" y="4060135"/>
            <a:ext cx="1699808" cy="1043257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1028700" y="2714254"/>
            <a:ext cx="6308388" cy="2886446"/>
            <a:chOff x="0" y="0"/>
            <a:chExt cx="8411184" cy="3848594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>
            <a:xfrm>
              <a:off x="0" y="0"/>
              <a:ext cx="8411184" cy="3238994"/>
            </a:xfrm>
            <a:prstGeom prst="rect">
              <a:avLst/>
            </a:prstGeom>
          </p:spPr>
        </p:pic>
        <p:sp>
          <p:nvSpPr>
            <p:cNvPr id="8" name="TextBox 8"/>
            <p:cNvSpPr txBox="1"/>
            <p:nvPr/>
          </p:nvSpPr>
          <p:spPr>
            <a:xfrm>
              <a:off x="456130" y="3210419"/>
              <a:ext cx="7498924" cy="6381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00"/>
                </a:lnSpc>
              </a:pPr>
              <a:r>
                <a:rPr lang="en-US" sz="3000">
                  <a:solidFill>
                    <a:srgbClr val="264E70"/>
                  </a:solidFill>
                  <a:latin typeface="Garet"/>
                </a:rPr>
                <a:t>Accidents occurence</a:t>
              </a: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028700" y="1085850"/>
            <a:ext cx="10616950" cy="1158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8800"/>
              </a:lnSpc>
              <a:spcBef>
                <a:spcPct val="0"/>
              </a:spcBef>
            </a:pPr>
            <a:r>
              <a:rPr lang="en-US" sz="8000">
                <a:solidFill>
                  <a:srgbClr val="264E70"/>
                </a:solidFill>
                <a:latin typeface="Lazydog"/>
              </a:rPr>
              <a:t>PROBLEM STATEMENT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 rot="-891712">
            <a:off x="10375262" y="4919617"/>
            <a:ext cx="1699808" cy="1043257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0" y="6907859"/>
            <a:ext cx="5624193" cy="1476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00"/>
              </a:lnSpc>
            </a:pPr>
            <a:r>
              <a:rPr lang="en-US" sz="3000" dirty="0">
                <a:solidFill>
                  <a:srgbClr val="264E70"/>
                </a:solidFill>
                <a:latin typeface="Garet Bold"/>
              </a:rPr>
              <a:t>Current techniques</a:t>
            </a:r>
          </a:p>
          <a:p>
            <a:pPr algn="ctr">
              <a:lnSpc>
                <a:spcPts val="3900"/>
              </a:lnSpc>
            </a:pPr>
            <a:r>
              <a:rPr lang="en-US" sz="3000" dirty="0">
                <a:solidFill>
                  <a:srgbClr val="264E70"/>
                </a:solidFill>
                <a:latin typeface="Garet"/>
              </a:rPr>
              <a:t>Trade off between</a:t>
            </a:r>
          </a:p>
          <a:p>
            <a:pPr algn="ctr">
              <a:lnSpc>
                <a:spcPts val="3900"/>
              </a:lnSpc>
            </a:pPr>
            <a:r>
              <a:rPr lang="en-US" sz="3000" dirty="0">
                <a:solidFill>
                  <a:srgbClr val="264E70"/>
                </a:solidFill>
                <a:latin typeface="Garet"/>
              </a:rPr>
              <a:t>speed and accuracy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11225166" y="2605052"/>
            <a:ext cx="5624193" cy="3953422"/>
            <a:chOff x="0" y="0"/>
            <a:chExt cx="7498924" cy="5271229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/>
            <a:stretch>
              <a:fillRect/>
            </a:stretch>
          </p:blipFill>
          <p:spPr>
            <a:xfrm>
              <a:off x="1834826" y="0"/>
              <a:ext cx="3829271" cy="3885941"/>
            </a:xfrm>
            <a:prstGeom prst="rect">
              <a:avLst/>
            </a:prstGeom>
          </p:spPr>
        </p:pic>
        <p:sp>
          <p:nvSpPr>
            <p:cNvPr id="14" name="TextBox 14"/>
            <p:cNvSpPr txBox="1"/>
            <p:nvPr/>
          </p:nvSpPr>
          <p:spPr>
            <a:xfrm>
              <a:off x="0" y="3972654"/>
              <a:ext cx="7498924" cy="12985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00"/>
                </a:lnSpc>
              </a:pPr>
              <a:r>
                <a:rPr lang="en-US" sz="3000" dirty="0">
                  <a:solidFill>
                    <a:srgbClr val="264E70"/>
                  </a:solidFill>
                  <a:latin typeface="Garet"/>
                </a:rPr>
                <a:t>Ineffective </a:t>
              </a:r>
            </a:p>
            <a:p>
              <a:pPr algn="ctr">
                <a:lnSpc>
                  <a:spcPts val="3900"/>
                </a:lnSpc>
              </a:pPr>
              <a:r>
                <a:rPr lang="en-US" sz="3000" dirty="0">
                  <a:solidFill>
                    <a:srgbClr val="264E70"/>
                  </a:solidFill>
                  <a:latin typeface="Garet"/>
                </a:rPr>
                <a:t>monitoring system</a:t>
              </a:r>
            </a:p>
          </p:txBody>
        </p:sp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 rot="-10461965">
            <a:off x="5469586" y="7862606"/>
            <a:ext cx="1699808" cy="1043257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11225166" y="8355659"/>
            <a:ext cx="5624193" cy="1476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00"/>
              </a:lnSpc>
            </a:pPr>
            <a:r>
              <a:rPr lang="en-US" sz="3000" dirty="0">
                <a:solidFill>
                  <a:srgbClr val="264E70"/>
                </a:solidFill>
                <a:latin typeface="Garet Bold"/>
              </a:rPr>
              <a:t>Current techniques</a:t>
            </a:r>
          </a:p>
          <a:p>
            <a:pPr algn="ctr">
              <a:lnSpc>
                <a:spcPts val="3900"/>
              </a:lnSpc>
            </a:pPr>
            <a:r>
              <a:rPr lang="en-US" sz="3000" dirty="0">
                <a:solidFill>
                  <a:srgbClr val="264E70"/>
                </a:solidFill>
                <a:latin typeface="Garet"/>
              </a:rPr>
              <a:t>Focuses on regular</a:t>
            </a:r>
          </a:p>
          <a:p>
            <a:pPr algn="ctr">
              <a:lnSpc>
                <a:spcPts val="3900"/>
              </a:lnSpc>
            </a:pPr>
            <a:r>
              <a:rPr lang="en-US" sz="3000" dirty="0">
                <a:solidFill>
                  <a:srgbClr val="264E70"/>
                </a:solidFill>
                <a:latin typeface="Garet"/>
              </a:rPr>
              <a:t>spectacles</a:t>
            </a:r>
          </a:p>
        </p:txBody>
      </p:sp>
      <p:pic>
        <p:nvPicPr>
          <p:cNvPr id="17" name="Picture 1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 rot="2525437" flipV="1">
            <a:off x="9804852" y="8216848"/>
            <a:ext cx="1699808" cy="104325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2175984" y="0"/>
            <a:ext cx="2849336" cy="1424668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1532986" y="917523"/>
            <a:ext cx="2421350" cy="242135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3980102" y="1773568"/>
            <a:ext cx="9619368" cy="1158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800"/>
              </a:lnSpc>
              <a:spcBef>
                <a:spcPct val="0"/>
              </a:spcBef>
            </a:pPr>
            <a:r>
              <a:rPr lang="en-US" sz="8000" dirty="0">
                <a:solidFill>
                  <a:schemeClr val="tx2"/>
                </a:solidFill>
                <a:latin typeface="Lazydog"/>
              </a:rPr>
              <a:t>OBJECTIVES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902CCE3-94BD-A1D7-9EB6-7FB62529B597}"/>
              </a:ext>
            </a:extLst>
          </p:cNvPr>
          <p:cNvGrpSpPr/>
          <p:nvPr/>
        </p:nvGrpSpPr>
        <p:grpSpPr>
          <a:xfrm>
            <a:off x="1209115" y="3660246"/>
            <a:ext cx="4973573" cy="5142214"/>
            <a:chOff x="1209115" y="3660246"/>
            <a:chExt cx="4973573" cy="5142214"/>
          </a:xfrm>
        </p:grpSpPr>
        <p:grpSp>
          <p:nvGrpSpPr>
            <p:cNvPr id="2" name="Group 2"/>
            <p:cNvGrpSpPr/>
            <p:nvPr/>
          </p:nvGrpSpPr>
          <p:grpSpPr>
            <a:xfrm>
              <a:off x="1399615" y="3850746"/>
              <a:ext cx="4783073" cy="4951714"/>
              <a:chOff x="0" y="0"/>
              <a:chExt cx="2052875" cy="2125255"/>
            </a:xfrm>
          </p:grpSpPr>
          <p:sp>
            <p:nvSpPr>
              <p:cNvPr id="3" name="Freeform 3"/>
              <p:cNvSpPr/>
              <p:nvPr/>
            </p:nvSpPr>
            <p:spPr>
              <a:xfrm>
                <a:off x="0" y="0"/>
                <a:ext cx="2052875" cy="2125255"/>
              </a:xfrm>
              <a:custGeom>
                <a:avLst/>
                <a:gdLst/>
                <a:ahLst/>
                <a:cxnLst/>
                <a:rect l="l" t="t" r="r" b="b"/>
                <a:pathLst>
                  <a:path w="2052875" h="2125255">
                    <a:moveTo>
                      <a:pt x="1928415" y="2125255"/>
                    </a:moveTo>
                    <a:lnTo>
                      <a:pt x="124460" y="2125255"/>
                    </a:lnTo>
                    <a:cubicBezTo>
                      <a:pt x="55880" y="2125255"/>
                      <a:pt x="0" y="2069375"/>
                      <a:pt x="0" y="2000795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928415" y="0"/>
                    </a:lnTo>
                    <a:cubicBezTo>
                      <a:pt x="1996995" y="0"/>
                      <a:pt x="2052875" y="55880"/>
                      <a:pt x="2052875" y="124460"/>
                    </a:cubicBezTo>
                    <a:lnTo>
                      <a:pt x="2052875" y="2000795"/>
                    </a:lnTo>
                    <a:cubicBezTo>
                      <a:pt x="2052875" y="2069375"/>
                      <a:pt x="1996995" y="2125255"/>
                      <a:pt x="1928415" y="2125255"/>
                    </a:cubicBezTo>
                    <a:close/>
                  </a:path>
                </a:pathLst>
              </a:custGeom>
              <a:solidFill>
                <a:srgbClr val="638481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" name="Group 4"/>
            <p:cNvGrpSpPr/>
            <p:nvPr/>
          </p:nvGrpSpPr>
          <p:grpSpPr>
            <a:xfrm>
              <a:off x="1209115" y="3660246"/>
              <a:ext cx="4783073" cy="4951714"/>
              <a:chOff x="0" y="0"/>
              <a:chExt cx="2052875" cy="2125255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2052875" cy="2125255"/>
              </a:xfrm>
              <a:custGeom>
                <a:avLst/>
                <a:gdLst/>
                <a:ahLst/>
                <a:cxnLst/>
                <a:rect l="l" t="t" r="r" b="b"/>
                <a:pathLst>
                  <a:path w="2052875" h="2125255">
                    <a:moveTo>
                      <a:pt x="1928415" y="2125255"/>
                    </a:moveTo>
                    <a:lnTo>
                      <a:pt x="124460" y="2125255"/>
                    </a:lnTo>
                    <a:cubicBezTo>
                      <a:pt x="55880" y="2125255"/>
                      <a:pt x="0" y="2069375"/>
                      <a:pt x="0" y="2000795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928415" y="0"/>
                    </a:lnTo>
                    <a:cubicBezTo>
                      <a:pt x="1996995" y="0"/>
                      <a:pt x="2052875" y="55880"/>
                      <a:pt x="2052875" y="124460"/>
                    </a:cubicBezTo>
                    <a:lnTo>
                      <a:pt x="2052875" y="2000795"/>
                    </a:lnTo>
                    <a:cubicBezTo>
                      <a:pt x="2052875" y="2069375"/>
                      <a:pt x="1996995" y="2125255"/>
                      <a:pt x="1928415" y="2125255"/>
                    </a:cubicBezTo>
                    <a:close/>
                  </a:path>
                </a:pathLst>
              </a:custGeom>
              <a:solidFill>
                <a:srgbClr val="F6F4E7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3" name="TextBox 13"/>
            <p:cNvSpPr txBox="1"/>
            <p:nvPr/>
          </p:nvSpPr>
          <p:spPr>
            <a:xfrm>
              <a:off x="1572020" y="4041321"/>
              <a:ext cx="4057262" cy="9715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840"/>
                </a:lnSpc>
              </a:pPr>
              <a:r>
                <a:rPr lang="en-US" sz="3200" dirty="0">
                  <a:solidFill>
                    <a:srgbClr val="264E70"/>
                  </a:solidFill>
                  <a:latin typeface="Garet Bold"/>
                </a:rPr>
                <a:t>ANALYZE </a:t>
              </a:r>
            </a:p>
            <a:p>
              <a:pPr algn="ctr">
                <a:lnSpc>
                  <a:spcPts val="3840"/>
                </a:lnSpc>
              </a:pPr>
              <a:r>
                <a:rPr lang="en-US" sz="3200" dirty="0">
                  <a:solidFill>
                    <a:srgbClr val="264E70"/>
                  </a:solidFill>
                  <a:latin typeface="Garet Bold"/>
                </a:rPr>
                <a:t>ALGORITHMS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572020" y="5153025"/>
              <a:ext cx="4057262" cy="26193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80"/>
                </a:lnSpc>
              </a:pPr>
              <a:r>
                <a:rPr lang="en-US" sz="2900" dirty="0">
                  <a:solidFill>
                    <a:srgbClr val="264E70"/>
                  </a:solidFill>
                  <a:latin typeface="Garet"/>
                </a:rPr>
                <a:t>To analyze the different types of algorithms for safety eyewear detection based on their speed and accuracy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A363788-8F28-BAF2-B44C-98782358CBCA}"/>
              </a:ext>
            </a:extLst>
          </p:cNvPr>
          <p:cNvGrpSpPr/>
          <p:nvPr/>
        </p:nvGrpSpPr>
        <p:grpSpPr>
          <a:xfrm>
            <a:off x="6749913" y="3660246"/>
            <a:ext cx="4973573" cy="5142214"/>
            <a:chOff x="6749913" y="3660246"/>
            <a:chExt cx="4973573" cy="5142214"/>
          </a:xfrm>
        </p:grpSpPr>
        <p:grpSp>
          <p:nvGrpSpPr>
            <p:cNvPr id="6" name="Group 6"/>
            <p:cNvGrpSpPr/>
            <p:nvPr/>
          </p:nvGrpSpPr>
          <p:grpSpPr>
            <a:xfrm>
              <a:off x="6940413" y="3850746"/>
              <a:ext cx="4783073" cy="4951714"/>
              <a:chOff x="0" y="0"/>
              <a:chExt cx="2052875" cy="2125255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2052875" cy="2125255"/>
              </a:xfrm>
              <a:custGeom>
                <a:avLst/>
                <a:gdLst/>
                <a:ahLst/>
                <a:cxnLst/>
                <a:rect l="l" t="t" r="r" b="b"/>
                <a:pathLst>
                  <a:path w="2052875" h="2125255">
                    <a:moveTo>
                      <a:pt x="1928415" y="2125255"/>
                    </a:moveTo>
                    <a:lnTo>
                      <a:pt x="124460" y="2125255"/>
                    </a:lnTo>
                    <a:cubicBezTo>
                      <a:pt x="55880" y="2125255"/>
                      <a:pt x="0" y="2069375"/>
                      <a:pt x="0" y="2000795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928415" y="0"/>
                    </a:lnTo>
                    <a:cubicBezTo>
                      <a:pt x="1996995" y="0"/>
                      <a:pt x="2052875" y="55880"/>
                      <a:pt x="2052875" y="124460"/>
                    </a:cubicBezTo>
                    <a:lnTo>
                      <a:pt x="2052875" y="2000795"/>
                    </a:lnTo>
                    <a:cubicBezTo>
                      <a:pt x="2052875" y="2069375"/>
                      <a:pt x="1996995" y="2125255"/>
                      <a:pt x="1928415" y="2125255"/>
                    </a:cubicBezTo>
                    <a:close/>
                  </a:path>
                </a:pathLst>
              </a:custGeom>
              <a:solidFill>
                <a:srgbClr val="638481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8" name="Group 8"/>
            <p:cNvGrpSpPr/>
            <p:nvPr/>
          </p:nvGrpSpPr>
          <p:grpSpPr>
            <a:xfrm>
              <a:off x="6749913" y="3660246"/>
              <a:ext cx="4783073" cy="4951714"/>
              <a:chOff x="0" y="0"/>
              <a:chExt cx="2052875" cy="2125255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2052875" cy="2125255"/>
              </a:xfrm>
              <a:custGeom>
                <a:avLst/>
                <a:gdLst/>
                <a:ahLst/>
                <a:cxnLst/>
                <a:rect l="l" t="t" r="r" b="b"/>
                <a:pathLst>
                  <a:path w="2052875" h="2125255">
                    <a:moveTo>
                      <a:pt x="1928415" y="2125255"/>
                    </a:moveTo>
                    <a:lnTo>
                      <a:pt x="124460" y="2125255"/>
                    </a:lnTo>
                    <a:cubicBezTo>
                      <a:pt x="55880" y="2125255"/>
                      <a:pt x="0" y="2069375"/>
                      <a:pt x="0" y="2000795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928415" y="0"/>
                    </a:lnTo>
                    <a:cubicBezTo>
                      <a:pt x="1996995" y="0"/>
                      <a:pt x="2052875" y="55880"/>
                      <a:pt x="2052875" y="124460"/>
                    </a:cubicBezTo>
                    <a:lnTo>
                      <a:pt x="2052875" y="2000795"/>
                    </a:lnTo>
                    <a:cubicBezTo>
                      <a:pt x="2052875" y="2069375"/>
                      <a:pt x="1996995" y="2125255"/>
                      <a:pt x="1928415" y="2125255"/>
                    </a:cubicBezTo>
                    <a:close/>
                  </a:path>
                </a:pathLst>
              </a:custGeom>
              <a:solidFill>
                <a:srgbClr val="F6F4E7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5" name="TextBox 15"/>
            <p:cNvSpPr txBox="1"/>
            <p:nvPr/>
          </p:nvSpPr>
          <p:spPr>
            <a:xfrm>
              <a:off x="6749913" y="4041321"/>
              <a:ext cx="4783073" cy="9715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840"/>
                </a:lnSpc>
              </a:pPr>
              <a:r>
                <a:rPr lang="en-US" sz="3200" dirty="0">
                  <a:solidFill>
                    <a:srgbClr val="264E70"/>
                  </a:solidFill>
                  <a:latin typeface="Garet Bold"/>
                </a:rPr>
                <a:t>DEVELOP DETECTION SYSTEM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7115369" y="5133975"/>
              <a:ext cx="4057262" cy="27432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120"/>
                </a:lnSpc>
              </a:pPr>
              <a:r>
                <a:rPr lang="en-US" sz="2600">
                  <a:solidFill>
                    <a:srgbClr val="264E70"/>
                  </a:solidFill>
                  <a:latin typeface="Garet"/>
                </a:rPr>
                <a:t>To develop an algorithm for safety eyewear detection that is suitable to be applied in the construction industry using machine learning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2295812" y="3660246"/>
            <a:ext cx="4973573" cy="5142215"/>
            <a:chOff x="0" y="0"/>
            <a:chExt cx="6631431" cy="6856286"/>
          </a:xfrm>
        </p:grpSpPr>
        <p:grpSp>
          <p:nvGrpSpPr>
            <p:cNvPr id="19" name="Group 19"/>
            <p:cNvGrpSpPr/>
            <p:nvPr/>
          </p:nvGrpSpPr>
          <p:grpSpPr>
            <a:xfrm>
              <a:off x="254000" y="254000"/>
              <a:ext cx="6377431" cy="6602286"/>
              <a:chOff x="0" y="0"/>
              <a:chExt cx="2052875" cy="2125255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2052875" cy="2125255"/>
              </a:xfrm>
              <a:custGeom>
                <a:avLst/>
                <a:gdLst/>
                <a:ahLst/>
                <a:cxnLst/>
                <a:rect l="l" t="t" r="r" b="b"/>
                <a:pathLst>
                  <a:path w="2052875" h="2125255">
                    <a:moveTo>
                      <a:pt x="1928415" y="2125255"/>
                    </a:moveTo>
                    <a:lnTo>
                      <a:pt x="124460" y="2125255"/>
                    </a:lnTo>
                    <a:cubicBezTo>
                      <a:pt x="55880" y="2125255"/>
                      <a:pt x="0" y="2069375"/>
                      <a:pt x="0" y="2000795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928415" y="0"/>
                    </a:lnTo>
                    <a:cubicBezTo>
                      <a:pt x="1996995" y="0"/>
                      <a:pt x="2052875" y="55880"/>
                      <a:pt x="2052875" y="124460"/>
                    </a:cubicBezTo>
                    <a:lnTo>
                      <a:pt x="2052875" y="2000795"/>
                    </a:lnTo>
                    <a:cubicBezTo>
                      <a:pt x="2052875" y="2069375"/>
                      <a:pt x="1996995" y="2125255"/>
                      <a:pt x="1928415" y="2125255"/>
                    </a:cubicBezTo>
                    <a:close/>
                  </a:path>
                </a:pathLst>
              </a:custGeom>
              <a:solidFill>
                <a:srgbClr val="638481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1" name="Group 21"/>
            <p:cNvGrpSpPr/>
            <p:nvPr/>
          </p:nvGrpSpPr>
          <p:grpSpPr>
            <a:xfrm>
              <a:off x="0" y="0"/>
              <a:ext cx="6377431" cy="6602286"/>
              <a:chOff x="0" y="0"/>
              <a:chExt cx="2052875" cy="2125255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2052875" cy="2125255"/>
              </a:xfrm>
              <a:custGeom>
                <a:avLst/>
                <a:gdLst/>
                <a:ahLst/>
                <a:cxnLst/>
                <a:rect l="l" t="t" r="r" b="b"/>
                <a:pathLst>
                  <a:path w="2052875" h="2125255">
                    <a:moveTo>
                      <a:pt x="1928415" y="2125255"/>
                    </a:moveTo>
                    <a:lnTo>
                      <a:pt x="124460" y="2125255"/>
                    </a:lnTo>
                    <a:cubicBezTo>
                      <a:pt x="55880" y="2125255"/>
                      <a:pt x="0" y="2069375"/>
                      <a:pt x="0" y="2000795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928415" y="0"/>
                    </a:lnTo>
                    <a:cubicBezTo>
                      <a:pt x="1996995" y="0"/>
                      <a:pt x="2052875" y="55880"/>
                      <a:pt x="2052875" y="124460"/>
                    </a:cubicBezTo>
                    <a:lnTo>
                      <a:pt x="2052875" y="2000795"/>
                    </a:lnTo>
                    <a:cubicBezTo>
                      <a:pt x="2052875" y="2069375"/>
                      <a:pt x="1996995" y="2125255"/>
                      <a:pt x="1928415" y="2125255"/>
                    </a:cubicBezTo>
                    <a:close/>
                  </a:path>
                </a:pathLst>
              </a:custGeom>
              <a:solidFill>
                <a:srgbClr val="F6F4E7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4" name="TextBox 24"/>
            <p:cNvSpPr txBox="1"/>
            <p:nvPr/>
          </p:nvSpPr>
          <p:spPr>
            <a:xfrm>
              <a:off x="483874" y="508100"/>
              <a:ext cx="5409683" cy="12954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840"/>
                </a:lnSpc>
              </a:pPr>
              <a:r>
                <a:rPr lang="en-US" sz="3200">
                  <a:solidFill>
                    <a:srgbClr val="264E70"/>
                  </a:solidFill>
                  <a:latin typeface="Garet Bold"/>
                </a:rPr>
                <a:t>DEPLOY</a:t>
              </a:r>
            </a:p>
            <a:p>
              <a:pPr algn="ctr">
                <a:lnSpc>
                  <a:spcPts val="3840"/>
                </a:lnSpc>
              </a:pPr>
              <a:r>
                <a:rPr lang="en-US" sz="3200">
                  <a:solidFill>
                    <a:srgbClr val="264E70"/>
                  </a:solidFill>
                  <a:latin typeface="Garet Bold"/>
                </a:rPr>
                <a:t>MODEL</a:t>
              </a: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483874" y="1987196"/>
              <a:ext cx="5409683" cy="29114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80"/>
                </a:lnSpc>
              </a:pPr>
              <a:r>
                <a:rPr lang="en-US" sz="2900">
                  <a:solidFill>
                    <a:srgbClr val="264E70"/>
                  </a:solidFill>
                  <a:latin typeface="Garet"/>
                </a:rPr>
                <a:t>To deploy the trained model to a web application to be used in the construction site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320678" y="4059270"/>
            <a:ext cx="3270827" cy="4791041"/>
            <a:chOff x="0" y="0"/>
            <a:chExt cx="4361102" cy="6388055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2517277"/>
              <a:ext cx="4361102" cy="3870778"/>
              <a:chOff x="0" y="0"/>
              <a:chExt cx="1693707" cy="1503281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1693707" cy="1503281"/>
              </a:xfrm>
              <a:custGeom>
                <a:avLst/>
                <a:gdLst/>
                <a:ahLst/>
                <a:cxnLst/>
                <a:rect l="l" t="t" r="r" b="b"/>
                <a:pathLst>
                  <a:path w="1693707" h="1503281">
                    <a:moveTo>
                      <a:pt x="1569247" y="1503281"/>
                    </a:moveTo>
                    <a:lnTo>
                      <a:pt x="124460" y="1503281"/>
                    </a:lnTo>
                    <a:cubicBezTo>
                      <a:pt x="55880" y="1503281"/>
                      <a:pt x="0" y="1447401"/>
                      <a:pt x="0" y="1378821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569247" y="0"/>
                    </a:lnTo>
                    <a:cubicBezTo>
                      <a:pt x="1637827" y="0"/>
                      <a:pt x="1693707" y="55880"/>
                      <a:pt x="1693707" y="124460"/>
                    </a:cubicBezTo>
                    <a:lnTo>
                      <a:pt x="1693707" y="1378821"/>
                    </a:lnTo>
                    <a:cubicBezTo>
                      <a:pt x="1693707" y="1447401"/>
                      <a:pt x="1637827" y="1503281"/>
                      <a:pt x="1569247" y="1503281"/>
                    </a:cubicBezTo>
                    <a:close/>
                  </a:path>
                </a:pathLst>
              </a:custGeom>
              <a:solidFill>
                <a:srgbClr val="F6F4E7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284169" y="0"/>
              <a:ext cx="3792764" cy="3792764"/>
              <a:chOff x="0" y="0"/>
              <a:chExt cx="6350000" cy="635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264E70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1456548" y="759534"/>
              <a:ext cx="1216427" cy="2273695"/>
            </a:xfrm>
            <a:prstGeom prst="rect">
              <a:avLst/>
            </a:prstGeom>
          </p:spPr>
        </p:pic>
        <p:sp>
          <p:nvSpPr>
            <p:cNvPr id="9" name="TextBox 9"/>
            <p:cNvSpPr txBox="1"/>
            <p:nvPr/>
          </p:nvSpPr>
          <p:spPr>
            <a:xfrm>
              <a:off x="221453" y="3956460"/>
              <a:ext cx="3918196" cy="5530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48"/>
                </a:lnSpc>
              </a:pPr>
              <a:r>
                <a:rPr lang="en-US" sz="2652">
                  <a:solidFill>
                    <a:srgbClr val="264E70"/>
                  </a:solidFill>
                  <a:latin typeface="Garet Bold"/>
                </a:rPr>
                <a:t>Introduction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329785" y="4814488"/>
              <a:ext cx="3701533" cy="8390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86"/>
                </a:lnSpc>
              </a:pPr>
              <a:r>
                <a:rPr lang="en-US" sz="1989">
                  <a:solidFill>
                    <a:srgbClr val="264E70"/>
                  </a:solidFill>
                  <a:latin typeface="Garet"/>
                </a:rPr>
                <a:t>Problem Statement</a:t>
              </a:r>
            </a:p>
            <a:p>
              <a:pPr algn="ctr">
                <a:lnSpc>
                  <a:spcPts val="2586"/>
                </a:lnSpc>
              </a:pPr>
              <a:r>
                <a:rPr lang="en-US" sz="1989">
                  <a:solidFill>
                    <a:srgbClr val="264E70"/>
                  </a:solidFill>
                  <a:latin typeface="Garet"/>
                </a:rPr>
                <a:t>Objective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3912465" y="4059270"/>
            <a:ext cx="3270827" cy="4791041"/>
            <a:chOff x="0" y="0"/>
            <a:chExt cx="4361102" cy="6388055"/>
          </a:xfrm>
        </p:grpSpPr>
        <p:grpSp>
          <p:nvGrpSpPr>
            <p:cNvPr id="12" name="Group 12"/>
            <p:cNvGrpSpPr/>
            <p:nvPr/>
          </p:nvGrpSpPr>
          <p:grpSpPr>
            <a:xfrm>
              <a:off x="0" y="2517277"/>
              <a:ext cx="4361102" cy="3870778"/>
              <a:chOff x="0" y="0"/>
              <a:chExt cx="1693707" cy="150328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1693707" cy="1503281"/>
              </a:xfrm>
              <a:custGeom>
                <a:avLst/>
                <a:gdLst/>
                <a:ahLst/>
                <a:cxnLst/>
                <a:rect l="l" t="t" r="r" b="b"/>
                <a:pathLst>
                  <a:path w="1693707" h="1503281">
                    <a:moveTo>
                      <a:pt x="1569247" y="1503281"/>
                    </a:moveTo>
                    <a:lnTo>
                      <a:pt x="124460" y="1503281"/>
                    </a:lnTo>
                    <a:cubicBezTo>
                      <a:pt x="55880" y="1503281"/>
                      <a:pt x="0" y="1447401"/>
                      <a:pt x="0" y="1378821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569247" y="0"/>
                    </a:lnTo>
                    <a:cubicBezTo>
                      <a:pt x="1637827" y="0"/>
                      <a:pt x="1693707" y="55880"/>
                      <a:pt x="1693707" y="124460"/>
                    </a:cubicBezTo>
                    <a:lnTo>
                      <a:pt x="1693707" y="1378821"/>
                    </a:lnTo>
                    <a:cubicBezTo>
                      <a:pt x="1693707" y="1447401"/>
                      <a:pt x="1637827" y="1503281"/>
                      <a:pt x="1569247" y="1503281"/>
                    </a:cubicBezTo>
                    <a:close/>
                  </a:path>
                </a:pathLst>
              </a:custGeom>
              <a:solidFill>
                <a:srgbClr val="F6F4E7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4" name="Group 14"/>
            <p:cNvGrpSpPr/>
            <p:nvPr/>
          </p:nvGrpSpPr>
          <p:grpSpPr>
            <a:xfrm>
              <a:off x="284169" y="0"/>
              <a:ext cx="3792764" cy="3792764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5ACAC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1398969" y="759534"/>
              <a:ext cx="1563165" cy="2273695"/>
            </a:xfrm>
            <a:prstGeom prst="rect">
              <a:avLst/>
            </a:prstGeom>
          </p:spPr>
        </p:pic>
        <p:sp>
          <p:nvSpPr>
            <p:cNvPr id="17" name="TextBox 17"/>
            <p:cNvSpPr txBox="1"/>
            <p:nvPr/>
          </p:nvSpPr>
          <p:spPr>
            <a:xfrm>
              <a:off x="221453" y="3956460"/>
              <a:ext cx="3918196" cy="11320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48"/>
                </a:lnSpc>
              </a:pPr>
              <a:r>
                <a:rPr lang="en-US" sz="2652">
                  <a:solidFill>
                    <a:srgbClr val="264E70"/>
                  </a:solidFill>
                  <a:latin typeface="Garet Bold"/>
                </a:rPr>
                <a:t>Literature</a:t>
              </a:r>
            </a:p>
            <a:p>
              <a:pPr algn="ctr">
                <a:lnSpc>
                  <a:spcPts val="3448"/>
                </a:lnSpc>
              </a:pPr>
              <a:r>
                <a:rPr lang="en-US" sz="2652">
                  <a:solidFill>
                    <a:srgbClr val="264E70"/>
                  </a:solidFill>
                  <a:latin typeface="Garet Bold"/>
                </a:rPr>
                <a:t>Review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329785" y="5239819"/>
              <a:ext cx="3701533" cy="8390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86"/>
                </a:lnSpc>
              </a:pPr>
              <a:r>
                <a:rPr lang="en-US" sz="1989">
                  <a:solidFill>
                    <a:srgbClr val="264E70"/>
                  </a:solidFill>
                  <a:latin typeface="Garet"/>
                </a:rPr>
                <a:t>Theory</a:t>
              </a:r>
            </a:p>
            <a:p>
              <a:pPr algn="ctr">
                <a:lnSpc>
                  <a:spcPts val="2586"/>
                </a:lnSpc>
              </a:pPr>
              <a:r>
                <a:rPr lang="en-US" sz="1989">
                  <a:solidFill>
                    <a:srgbClr val="264E70"/>
                  </a:solidFill>
                  <a:latin typeface="Garet"/>
                </a:rPr>
                <a:t>Method comparison</a:t>
              </a:r>
            </a:p>
          </p:txBody>
        </p:sp>
      </p:grpSp>
      <p:sp>
        <p:nvSpPr>
          <p:cNvPr id="34" name="TextBox 34"/>
          <p:cNvSpPr txBox="1"/>
          <p:nvPr/>
        </p:nvSpPr>
        <p:spPr>
          <a:xfrm>
            <a:off x="1028700" y="1085850"/>
            <a:ext cx="6292422" cy="1158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8800"/>
              </a:lnSpc>
              <a:spcBef>
                <a:spcPct val="0"/>
              </a:spcBef>
            </a:pPr>
            <a:r>
              <a:rPr lang="en-US" sz="8000" dirty="0">
                <a:solidFill>
                  <a:schemeClr val="tx2"/>
                </a:solidFill>
                <a:latin typeface="Lazydog"/>
              </a:rPr>
              <a:t>CONTENT</a:t>
            </a:r>
          </a:p>
        </p:txBody>
      </p:sp>
      <p:pic>
        <p:nvPicPr>
          <p:cNvPr id="43" name="Picture 2">
            <a:extLst>
              <a:ext uri="{FF2B5EF4-FFF2-40B4-BE49-F238E27FC236}">
                <a16:creationId xmlns:a16="http://schemas.microsoft.com/office/drawing/2014/main" id="{F78242B1-4045-9D85-BD9A-2325EB6999A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5400000">
            <a:off x="16150998" y="712334"/>
            <a:ext cx="2849336" cy="1424668"/>
          </a:xfrm>
          <a:prstGeom prst="rect">
            <a:avLst/>
          </a:prstGeom>
        </p:spPr>
      </p:pic>
      <p:sp>
        <p:nvSpPr>
          <p:cNvPr id="44" name="Arrow: Down 43">
            <a:extLst>
              <a:ext uri="{FF2B5EF4-FFF2-40B4-BE49-F238E27FC236}">
                <a16:creationId xmlns:a16="http://schemas.microsoft.com/office/drawing/2014/main" id="{0213595E-452C-CEFA-043E-1A82EA5E7C79}"/>
              </a:ext>
            </a:extLst>
          </p:cNvPr>
          <p:cNvSpPr/>
          <p:nvPr/>
        </p:nvSpPr>
        <p:spPr>
          <a:xfrm>
            <a:off x="5223373" y="2615570"/>
            <a:ext cx="649009" cy="115887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41662420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>
            <a:extLst>
              <a:ext uri="{FF2B5EF4-FFF2-40B4-BE49-F238E27FC236}">
                <a16:creationId xmlns:a16="http://schemas.microsoft.com/office/drawing/2014/main" id="{28B5084F-EAB3-E412-617A-F63C5050BF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4276062">
            <a:off x="16845614" y="6037445"/>
            <a:ext cx="2265588" cy="2966842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8686800" y="3548929"/>
            <a:ext cx="8620287" cy="3189142"/>
            <a:chOff x="0" y="0"/>
            <a:chExt cx="11493716" cy="4252189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371332"/>
              <a:ext cx="11493716" cy="3880857"/>
              <a:chOff x="0" y="0"/>
              <a:chExt cx="3699791" cy="1249236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3699791" cy="1249236"/>
              </a:xfrm>
              <a:custGeom>
                <a:avLst/>
                <a:gdLst/>
                <a:ahLst/>
                <a:cxnLst/>
                <a:rect l="l" t="t" r="r" b="b"/>
                <a:pathLst>
                  <a:path w="3699791" h="1249236">
                    <a:moveTo>
                      <a:pt x="3575331" y="1249236"/>
                    </a:moveTo>
                    <a:lnTo>
                      <a:pt x="124460" y="1249236"/>
                    </a:lnTo>
                    <a:cubicBezTo>
                      <a:pt x="55880" y="1249236"/>
                      <a:pt x="0" y="1193356"/>
                      <a:pt x="0" y="1124776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3575331" y="0"/>
                    </a:lnTo>
                    <a:cubicBezTo>
                      <a:pt x="3643911" y="0"/>
                      <a:pt x="3699791" y="55880"/>
                      <a:pt x="3699791" y="124460"/>
                    </a:cubicBezTo>
                    <a:lnTo>
                      <a:pt x="3699791" y="1124776"/>
                    </a:lnTo>
                    <a:cubicBezTo>
                      <a:pt x="3699791" y="1193356"/>
                      <a:pt x="3643911" y="1249236"/>
                      <a:pt x="3575331" y="1249236"/>
                    </a:cubicBezTo>
                    <a:close/>
                  </a:path>
                </a:pathLst>
              </a:custGeom>
              <a:solidFill>
                <a:srgbClr val="F6F4E7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635216" y="0"/>
              <a:ext cx="6658062" cy="1020143"/>
              <a:chOff x="0" y="0"/>
              <a:chExt cx="5920560" cy="907143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5920560" cy="907144"/>
              </a:xfrm>
              <a:custGeom>
                <a:avLst/>
                <a:gdLst/>
                <a:ahLst/>
                <a:cxnLst/>
                <a:rect l="l" t="t" r="r" b="b"/>
                <a:pathLst>
                  <a:path w="5920560" h="907144">
                    <a:moveTo>
                      <a:pt x="5796100" y="907143"/>
                    </a:moveTo>
                    <a:lnTo>
                      <a:pt x="124460" y="907143"/>
                    </a:lnTo>
                    <a:cubicBezTo>
                      <a:pt x="55880" y="907143"/>
                      <a:pt x="0" y="851263"/>
                      <a:pt x="0" y="782683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5796100" y="0"/>
                    </a:lnTo>
                    <a:cubicBezTo>
                      <a:pt x="5864680" y="0"/>
                      <a:pt x="5920560" y="55880"/>
                      <a:pt x="5920560" y="124460"/>
                    </a:cubicBezTo>
                    <a:lnTo>
                      <a:pt x="5920560" y="782684"/>
                    </a:lnTo>
                    <a:cubicBezTo>
                      <a:pt x="5920560" y="851264"/>
                      <a:pt x="5864680" y="907144"/>
                      <a:pt x="5796100" y="907144"/>
                    </a:cubicBezTo>
                    <a:close/>
                  </a:path>
                </a:pathLst>
              </a:custGeom>
              <a:solidFill>
                <a:srgbClr val="638481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8" name="TextBox 8"/>
            <p:cNvSpPr txBox="1"/>
            <p:nvPr/>
          </p:nvSpPr>
          <p:spPr>
            <a:xfrm>
              <a:off x="895094" y="184932"/>
              <a:ext cx="6398185" cy="647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840"/>
                </a:lnSpc>
              </a:pPr>
              <a:r>
                <a:rPr lang="en-US" sz="3200">
                  <a:solidFill>
                    <a:srgbClr val="F6F4E7"/>
                  </a:solidFill>
                  <a:latin typeface="Garet Bold"/>
                </a:rPr>
                <a:t>OBJECT DETECTION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895094" y="1415058"/>
              <a:ext cx="9668281" cy="2327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480"/>
                </a:lnSpc>
              </a:pPr>
              <a:r>
                <a:rPr lang="en-US" sz="2900">
                  <a:solidFill>
                    <a:srgbClr val="264E70"/>
                  </a:solidFill>
                  <a:latin typeface="Garet"/>
                </a:rPr>
                <a:t>A task in computer vision that works with detecting instances of visual objects of a particular class in digital images</a:t>
              </a:r>
            </a:p>
          </p:txBody>
        </p:sp>
      </p:grpSp>
      <p:sp>
        <p:nvSpPr>
          <p:cNvPr id="13" name="TextBox 2">
            <a:extLst>
              <a:ext uri="{FF2B5EF4-FFF2-40B4-BE49-F238E27FC236}">
                <a16:creationId xmlns:a16="http://schemas.microsoft.com/office/drawing/2014/main" id="{CFC1A9A0-B76A-1DD9-F4EA-F29D34E7F95A}"/>
              </a:ext>
            </a:extLst>
          </p:cNvPr>
          <p:cNvSpPr txBox="1"/>
          <p:nvPr/>
        </p:nvSpPr>
        <p:spPr>
          <a:xfrm>
            <a:off x="1176306" y="4357492"/>
            <a:ext cx="10489411" cy="2273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8800"/>
              </a:lnSpc>
            </a:pPr>
            <a:r>
              <a:rPr lang="en-US" sz="8000" dirty="0">
                <a:solidFill>
                  <a:srgbClr val="264E70"/>
                </a:solidFill>
                <a:latin typeface="Lazydog"/>
              </a:rPr>
              <a:t>LITERATURE </a:t>
            </a:r>
          </a:p>
          <a:p>
            <a:pPr marL="0" lvl="0" indent="0">
              <a:lnSpc>
                <a:spcPts val="8800"/>
              </a:lnSpc>
              <a:spcBef>
                <a:spcPct val="0"/>
              </a:spcBef>
            </a:pPr>
            <a:r>
              <a:rPr lang="en-US" sz="8000" dirty="0">
                <a:solidFill>
                  <a:srgbClr val="264E70"/>
                </a:solidFill>
                <a:latin typeface="Lazydog"/>
              </a:rPr>
              <a:t>REVIEW</a:t>
            </a:r>
          </a:p>
        </p:txBody>
      </p:sp>
      <p:pic>
        <p:nvPicPr>
          <p:cNvPr id="15" name="Picture 3">
            <a:extLst>
              <a:ext uri="{FF2B5EF4-FFF2-40B4-BE49-F238E27FC236}">
                <a16:creationId xmlns:a16="http://schemas.microsoft.com/office/drawing/2014/main" id="{ECC155FF-AEB5-6654-CB1E-27DA36023C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5739682" y="-2249053"/>
            <a:ext cx="5096636" cy="509663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8686799" y="3548929"/>
            <a:ext cx="8620287" cy="3189142"/>
            <a:chOff x="0" y="0"/>
            <a:chExt cx="11493716" cy="4252189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371332"/>
              <a:ext cx="11493716" cy="3880857"/>
              <a:chOff x="0" y="0"/>
              <a:chExt cx="3699791" cy="1249236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3699791" cy="1249236"/>
              </a:xfrm>
              <a:custGeom>
                <a:avLst/>
                <a:gdLst/>
                <a:ahLst/>
                <a:cxnLst/>
                <a:rect l="l" t="t" r="r" b="b"/>
                <a:pathLst>
                  <a:path w="3699791" h="1249236">
                    <a:moveTo>
                      <a:pt x="3575331" y="1249236"/>
                    </a:moveTo>
                    <a:lnTo>
                      <a:pt x="124460" y="1249236"/>
                    </a:lnTo>
                    <a:cubicBezTo>
                      <a:pt x="55880" y="1249236"/>
                      <a:pt x="0" y="1193356"/>
                      <a:pt x="0" y="1124776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3575331" y="0"/>
                    </a:lnTo>
                    <a:cubicBezTo>
                      <a:pt x="3643911" y="0"/>
                      <a:pt x="3699791" y="55880"/>
                      <a:pt x="3699791" y="124460"/>
                    </a:cubicBezTo>
                    <a:lnTo>
                      <a:pt x="3699791" y="1124776"/>
                    </a:lnTo>
                    <a:cubicBezTo>
                      <a:pt x="3699791" y="1193356"/>
                      <a:pt x="3643911" y="1249236"/>
                      <a:pt x="3575331" y="1249236"/>
                    </a:cubicBezTo>
                    <a:close/>
                  </a:path>
                </a:pathLst>
              </a:custGeom>
              <a:solidFill>
                <a:srgbClr val="F6F4E7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635216" y="0"/>
              <a:ext cx="6658062" cy="1020143"/>
              <a:chOff x="0" y="0"/>
              <a:chExt cx="5920560" cy="907143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5920560" cy="907144"/>
              </a:xfrm>
              <a:custGeom>
                <a:avLst/>
                <a:gdLst/>
                <a:ahLst/>
                <a:cxnLst/>
                <a:rect l="l" t="t" r="r" b="b"/>
                <a:pathLst>
                  <a:path w="5920560" h="907144">
                    <a:moveTo>
                      <a:pt x="5796100" y="907143"/>
                    </a:moveTo>
                    <a:lnTo>
                      <a:pt x="124460" y="907143"/>
                    </a:lnTo>
                    <a:cubicBezTo>
                      <a:pt x="55880" y="907143"/>
                      <a:pt x="0" y="851263"/>
                      <a:pt x="0" y="782683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5796100" y="0"/>
                    </a:lnTo>
                    <a:cubicBezTo>
                      <a:pt x="5864680" y="0"/>
                      <a:pt x="5920560" y="55880"/>
                      <a:pt x="5920560" y="124460"/>
                    </a:cubicBezTo>
                    <a:lnTo>
                      <a:pt x="5920560" y="782684"/>
                    </a:lnTo>
                    <a:cubicBezTo>
                      <a:pt x="5920560" y="851264"/>
                      <a:pt x="5864680" y="907144"/>
                      <a:pt x="5796100" y="907144"/>
                    </a:cubicBezTo>
                    <a:close/>
                  </a:path>
                </a:pathLst>
              </a:custGeom>
              <a:solidFill>
                <a:srgbClr val="638481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8" name="TextBox 8"/>
            <p:cNvSpPr txBox="1"/>
            <p:nvPr/>
          </p:nvSpPr>
          <p:spPr>
            <a:xfrm>
              <a:off x="895094" y="184932"/>
              <a:ext cx="6398185" cy="647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840"/>
                </a:lnSpc>
              </a:pPr>
              <a:r>
                <a:rPr lang="en-US" sz="3200">
                  <a:solidFill>
                    <a:srgbClr val="FF826E"/>
                  </a:solidFill>
                  <a:latin typeface="Garet Bold"/>
                </a:rPr>
                <a:t>EYEWEAR </a:t>
              </a:r>
              <a:r>
                <a:rPr lang="en-US" sz="3200">
                  <a:solidFill>
                    <a:srgbClr val="F6F4E7"/>
                  </a:solidFill>
                  <a:latin typeface="Garet Bold"/>
                </a:rPr>
                <a:t>DETECTION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895094" y="1415058"/>
              <a:ext cx="9668281" cy="2327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480"/>
                </a:lnSpc>
              </a:pPr>
              <a:r>
                <a:rPr lang="en-US" sz="2900" dirty="0">
                  <a:solidFill>
                    <a:srgbClr val="264E70"/>
                  </a:solidFill>
                  <a:latin typeface="Garet"/>
                </a:rPr>
                <a:t>A task in computer vision that works with detecting instances of </a:t>
              </a:r>
              <a:r>
                <a:rPr lang="en-US" sz="2900" dirty="0">
                  <a:solidFill>
                    <a:srgbClr val="FF826E"/>
                  </a:solidFill>
                  <a:latin typeface="Garet"/>
                </a:rPr>
                <a:t>safety eyewear</a:t>
              </a:r>
              <a:r>
                <a:rPr lang="en-US" sz="2900" dirty="0">
                  <a:solidFill>
                    <a:srgbClr val="264E70"/>
                  </a:solidFill>
                  <a:latin typeface="Garet"/>
                </a:rPr>
                <a:t> of a particular class in digital images</a:t>
              </a:r>
            </a:p>
          </p:txBody>
        </p:sp>
      </p:grpSp>
      <p:sp>
        <p:nvSpPr>
          <p:cNvPr id="20" name="TextBox 2">
            <a:extLst>
              <a:ext uri="{FF2B5EF4-FFF2-40B4-BE49-F238E27FC236}">
                <a16:creationId xmlns:a16="http://schemas.microsoft.com/office/drawing/2014/main" id="{1EC3BC7F-A510-42DB-2666-7BD0CC107C45}"/>
              </a:ext>
            </a:extLst>
          </p:cNvPr>
          <p:cNvSpPr txBox="1"/>
          <p:nvPr/>
        </p:nvSpPr>
        <p:spPr>
          <a:xfrm>
            <a:off x="1176306" y="4357492"/>
            <a:ext cx="10489411" cy="2273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8800"/>
              </a:lnSpc>
            </a:pPr>
            <a:r>
              <a:rPr lang="en-US" sz="8000" dirty="0">
                <a:solidFill>
                  <a:srgbClr val="264E70"/>
                </a:solidFill>
                <a:latin typeface="Lazydog"/>
              </a:rPr>
              <a:t>LITERATURE </a:t>
            </a:r>
          </a:p>
          <a:p>
            <a:pPr marL="0" lvl="0" indent="0">
              <a:lnSpc>
                <a:spcPts val="8800"/>
              </a:lnSpc>
              <a:spcBef>
                <a:spcPct val="0"/>
              </a:spcBef>
            </a:pPr>
            <a:r>
              <a:rPr lang="en-US" sz="8000" dirty="0">
                <a:solidFill>
                  <a:srgbClr val="264E70"/>
                </a:solidFill>
                <a:latin typeface="Lazydog"/>
              </a:rPr>
              <a:t>REVIEW</a:t>
            </a:r>
          </a:p>
        </p:txBody>
      </p:sp>
      <p:pic>
        <p:nvPicPr>
          <p:cNvPr id="22" name="Picture 3">
            <a:extLst>
              <a:ext uri="{FF2B5EF4-FFF2-40B4-BE49-F238E27FC236}">
                <a16:creationId xmlns:a16="http://schemas.microsoft.com/office/drawing/2014/main" id="{78ED042E-C176-48EE-7AFD-1546A65F87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5739682" y="-2249053"/>
            <a:ext cx="5096636" cy="5096636"/>
          </a:xfrm>
          <a:prstGeom prst="rect">
            <a:avLst/>
          </a:prstGeom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3A67A5B6-9DA1-355C-7C16-F5C38D0FFE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14276062">
            <a:off x="16845614" y="6037445"/>
            <a:ext cx="2265588" cy="296684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5400000">
            <a:off x="16158427" y="0"/>
            <a:ext cx="2129573" cy="2129573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4790395" y="1174296"/>
            <a:ext cx="8707211" cy="2273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00"/>
              </a:lnSpc>
            </a:pPr>
            <a:r>
              <a:rPr lang="en-US" sz="8000" dirty="0">
                <a:solidFill>
                  <a:schemeClr val="tx2"/>
                </a:solidFill>
                <a:latin typeface="Lazydog"/>
              </a:rPr>
              <a:t>LITERATURE</a:t>
            </a:r>
          </a:p>
          <a:p>
            <a:pPr marL="0" lvl="0" indent="0" algn="ctr">
              <a:lnSpc>
                <a:spcPts val="8800"/>
              </a:lnSpc>
              <a:spcBef>
                <a:spcPct val="0"/>
              </a:spcBef>
            </a:pPr>
            <a:r>
              <a:rPr lang="en-US" sz="8000" dirty="0">
                <a:solidFill>
                  <a:schemeClr val="tx2"/>
                </a:solidFill>
                <a:latin typeface="Lazydog"/>
              </a:rPr>
              <a:t>REVIEW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195181" y="3447597"/>
            <a:ext cx="16064119" cy="6214192"/>
            <a:chOff x="0" y="3764612"/>
            <a:chExt cx="21418825" cy="8285590"/>
          </a:xfrm>
        </p:grpSpPr>
        <p:grpSp>
          <p:nvGrpSpPr>
            <p:cNvPr id="5" name="Group 5"/>
            <p:cNvGrpSpPr/>
            <p:nvPr/>
          </p:nvGrpSpPr>
          <p:grpSpPr>
            <a:xfrm>
              <a:off x="7533309" y="4792002"/>
              <a:ext cx="6377431" cy="6602286"/>
              <a:chOff x="0" y="0"/>
              <a:chExt cx="2052875" cy="2125255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2052875" cy="2125255"/>
              </a:xfrm>
              <a:custGeom>
                <a:avLst/>
                <a:gdLst/>
                <a:ahLst/>
                <a:cxnLst/>
                <a:rect l="l" t="t" r="r" b="b"/>
                <a:pathLst>
                  <a:path w="2052875" h="2125255">
                    <a:moveTo>
                      <a:pt x="1928415" y="2125255"/>
                    </a:moveTo>
                    <a:lnTo>
                      <a:pt x="124460" y="2125255"/>
                    </a:lnTo>
                    <a:cubicBezTo>
                      <a:pt x="55880" y="2125255"/>
                      <a:pt x="0" y="2069375"/>
                      <a:pt x="0" y="2000795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928415" y="0"/>
                    </a:lnTo>
                    <a:cubicBezTo>
                      <a:pt x="1996995" y="0"/>
                      <a:pt x="2052875" y="55880"/>
                      <a:pt x="2052875" y="124460"/>
                    </a:cubicBezTo>
                    <a:lnTo>
                      <a:pt x="2052875" y="2000795"/>
                    </a:lnTo>
                    <a:cubicBezTo>
                      <a:pt x="2052875" y="2069375"/>
                      <a:pt x="1996995" y="2125255"/>
                      <a:pt x="1928415" y="2125255"/>
                    </a:cubicBezTo>
                    <a:close/>
                  </a:path>
                </a:pathLst>
              </a:custGeom>
              <a:solidFill>
                <a:srgbClr val="638481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" name="Group 7"/>
            <p:cNvGrpSpPr/>
            <p:nvPr/>
          </p:nvGrpSpPr>
          <p:grpSpPr>
            <a:xfrm>
              <a:off x="0" y="3764612"/>
              <a:ext cx="21418825" cy="8285590"/>
              <a:chOff x="0" y="0"/>
              <a:chExt cx="6894652" cy="2667105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6894652" cy="2667105"/>
              </a:xfrm>
              <a:custGeom>
                <a:avLst/>
                <a:gdLst/>
                <a:ahLst/>
                <a:cxnLst/>
                <a:rect l="l" t="t" r="r" b="b"/>
                <a:pathLst>
                  <a:path w="6894652" h="2667105">
                    <a:moveTo>
                      <a:pt x="6770192" y="2667105"/>
                    </a:moveTo>
                    <a:lnTo>
                      <a:pt x="124460" y="2667105"/>
                    </a:lnTo>
                    <a:cubicBezTo>
                      <a:pt x="55880" y="2667105"/>
                      <a:pt x="0" y="2611225"/>
                      <a:pt x="0" y="2542645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6770192" y="0"/>
                    </a:lnTo>
                    <a:cubicBezTo>
                      <a:pt x="6838772" y="0"/>
                      <a:pt x="6894652" y="55880"/>
                      <a:pt x="6894652" y="124460"/>
                    </a:cubicBezTo>
                    <a:lnTo>
                      <a:pt x="6894652" y="2542645"/>
                    </a:lnTo>
                    <a:cubicBezTo>
                      <a:pt x="6894652" y="2611225"/>
                      <a:pt x="6838772" y="2667105"/>
                      <a:pt x="6770192" y="2667105"/>
                    </a:cubicBezTo>
                    <a:close/>
                  </a:path>
                </a:pathLst>
              </a:custGeom>
              <a:solidFill>
                <a:srgbClr val="F6F4E7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2612840" y="5029847"/>
              <a:ext cx="15971171" cy="6717018"/>
            </a:xfrm>
            <a:prstGeom prst="rect">
              <a:avLst/>
            </a:prstGeom>
          </p:spPr>
        </p:pic>
        <p:sp>
          <p:nvSpPr>
            <p:cNvPr id="11" name="TextBox 11"/>
            <p:cNvSpPr txBox="1"/>
            <p:nvPr/>
          </p:nvSpPr>
          <p:spPr>
            <a:xfrm>
              <a:off x="6950834" y="4018612"/>
              <a:ext cx="6959906" cy="647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840"/>
                </a:lnSpc>
              </a:pPr>
              <a:r>
                <a:rPr lang="en-US" sz="3200">
                  <a:solidFill>
                    <a:srgbClr val="264E70"/>
                  </a:solidFill>
                  <a:latin typeface="Garet Bold"/>
                </a:rPr>
                <a:t>OBJECT DETECTION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781</TotalTime>
  <Words>1177</Words>
  <Application>Microsoft Office PowerPoint</Application>
  <PresentationFormat>Custom</PresentationFormat>
  <Paragraphs>201</Paragraphs>
  <Slides>38</Slides>
  <Notes>3</Notes>
  <HiddenSlides>0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8" baseType="lpstr">
      <vt:lpstr>Open Sans Light</vt:lpstr>
      <vt:lpstr>Roboto</vt:lpstr>
      <vt:lpstr>Arial</vt:lpstr>
      <vt:lpstr>Times New Roman</vt:lpstr>
      <vt:lpstr>Garet Bold</vt:lpstr>
      <vt:lpstr>Roboto Bold</vt:lpstr>
      <vt:lpstr>Lazydog</vt:lpstr>
      <vt:lpstr>Garet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FYP 1 Presentation</dc:title>
  <cp:lastModifiedBy>NAJLA ATHIRAH BINTI MOHD NAZRI</cp:lastModifiedBy>
  <cp:revision>9</cp:revision>
  <dcterms:created xsi:type="dcterms:W3CDTF">2006-08-16T00:00:00Z</dcterms:created>
  <dcterms:modified xsi:type="dcterms:W3CDTF">2024-02-01T09:29:39Z</dcterms:modified>
  <dc:identifier>DAE1cLFyJKc</dc:identifier>
</cp:coreProperties>
</file>